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70" r:id="rId2"/>
    <p:sldId id="322" r:id="rId3"/>
    <p:sldId id="364" r:id="rId4"/>
    <p:sldId id="385" r:id="rId5"/>
    <p:sldId id="390" r:id="rId6"/>
    <p:sldId id="380" r:id="rId7"/>
    <p:sldId id="381" r:id="rId8"/>
    <p:sldId id="366" r:id="rId9"/>
    <p:sldId id="383" r:id="rId10"/>
    <p:sldId id="388" r:id="rId11"/>
    <p:sldId id="384" r:id="rId12"/>
    <p:sldId id="367" r:id="rId13"/>
    <p:sldId id="391" r:id="rId14"/>
    <p:sldId id="368" r:id="rId15"/>
    <p:sldId id="370" r:id="rId16"/>
    <p:sldId id="369" r:id="rId17"/>
    <p:sldId id="371" r:id="rId18"/>
    <p:sldId id="389" r:id="rId19"/>
    <p:sldId id="343" r:id="rId20"/>
    <p:sldId id="386" r:id="rId21"/>
    <p:sldId id="375" r:id="rId22"/>
    <p:sldId id="377" r:id="rId23"/>
    <p:sldId id="352" r:id="rId24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3E432"/>
    <a:srgbClr val="E2E41A"/>
    <a:srgbClr val="E4223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3" autoAdjust="0"/>
    <p:restoredTop sz="78624" autoAdjust="0"/>
  </p:normalViewPr>
  <p:slideViewPr>
    <p:cSldViewPr snapToGrid="0" snapToObjects="1">
      <p:cViewPr>
        <p:scale>
          <a:sx n="100" d="100"/>
          <a:sy n="100" d="100"/>
        </p:scale>
        <p:origin x="-296" y="-16"/>
      </p:cViewPr>
      <p:guideLst>
        <p:guide orient="horz" pos="2410"/>
        <p:guide pos="8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4/29/16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4/29/16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08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“Why do you think </a:t>
            </a:r>
            <a:r>
              <a:rPr lang="en-US" dirty="0" err="1" smtClean="0"/>
              <a:t>histone</a:t>
            </a:r>
            <a:r>
              <a:rPr lang="en-US" dirty="0" smtClean="0"/>
              <a:t> </a:t>
            </a:r>
            <a:r>
              <a:rPr lang="en-US" dirty="0" err="1" smtClean="0"/>
              <a:t>acetylation</a:t>
            </a:r>
            <a:r>
              <a:rPr lang="en-US" dirty="0" smtClean="0"/>
              <a:t> is called ‘epigenetic regulation’?”</a:t>
            </a:r>
          </a:p>
          <a:p>
            <a:endParaRPr lang="en-US" dirty="0" smtClean="0"/>
          </a:p>
          <a:p>
            <a:r>
              <a:rPr lang="en-US" dirty="0" smtClean="0"/>
              <a:t>• Because it is a way to regulate gene expression that doesn’t depend on the gene DNA.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Ask students: “Why is epigenetic regulation important?”</a:t>
            </a:r>
          </a:p>
          <a:p>
            <a:endParaRPr lang="en-US" dirty="0" smtClean="0"/>
          </a:p>
          <a:p>
            <a:r>
              <a:rPr lang="en-US" dirty="0" smtClean="0"/>
              <a:t>• Because it allows individual cells to switch genes on and off.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slide introduces another way genes can be epigenetically regulated. In this case a methyl group can be added to either the histone or the DNA. </a:t>
            </a:r>
          </a:p>
          <a:p>
            <a:endParaRPr lang="en-US" dirty="0" smtClean="0"/>
          </a:p>
          <a:p>
            <a:r>
              <a:rPr lang="en-US" dirty="0" smtClean="0"/>
              <a:t>Ask students: “If the histone protein can be either acetylated or methylated what would you predict methylation does?”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Methylation</a:t>
            </a:r>
            <a:r>
              <a:rPr lang="en-US" dirty="0" smtClean="0"/>
              <a:t> inhibits gene transcription.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Ask students: “Why do you think </a:t>
            </a:r>
            <a:r>
              <a:rPr lang="en-US" dirty="0" err="1" smtClean="0"/>
              <a:t>methylation</a:t>
            </a:r>
            <a:r>
              <a:rPr lang="en-US" dirty="0" smtClean="0"/>
              <a:t> is important in stem cell differentiation?”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Methylation</a:t>
            </a:r>
            <a:r>
              <a:rPr lang="en-US" dirty="0" smtClean="0"/>
              <a:t> will allow the genes responsible for replicating stem cells to be shut off so they can </a:t>
            </a:r>
          </a:p>
          <a:p>
            <a:endParaRPr lang="en-US" dirty="0" smtClean="0"/>
          </a:p>
          <a:p>
            <a:r>
              <a:rPr lang="en-US" dirty="0" smtClean="0"/>
              <a:t>now produce a more differentiated phenotype.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24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306" y="2916324"/>
            <a:ext cx="2478357" cy="3067274"/>
          </a:xfrm>
          <a:prstGeom prst="rect">
            <a:avLst/>
          </a:prstGeom>
        </p:spPr>
      </p:pic>
      <p:sp>
        <p:nvSpPr>
          <p:cNvPr id="399" name="Rectangle 398"/>
          <p:cNvSpPr/>
          <p:nvPr/>
        </p:nvSpPr>
        <p:spPr bwMode="auto">
          <a:xfrm>
            <a:off x="0" y="15135"/>
            <a:ext cx="4762500" cy="1436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0" name="Rectangle 2"/>
          <p:cNvSpPr>
            <a:spLocks/>
          </p:cNvSpPr>
          <p:nvPr/>
        </p:nvSpPr>
        <p:spPr bwMode="auto">
          <a:xfrm>
            <a:off x="246063" y="53363"/>
            <a:ext cx="8331200" cy="1117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/>
        </p:spPr>
        <p:txBody>
          <a:bodyPr lIns="38100" tIns="38100" rIns="38100" bIns="38100"/>
          <a:lstStyle/>
          <a:p>
            <a:r>
              <a:rPr lang="en-US" sz="3600" b="1" dirty="0" smtClean="0">
                <a:latin typeface="Gill Sans" charset="0"/>
                <a:cs typeface="Gill Sans" charset="0"/>
              </a:rPr>
              <a:t>Cancer </a:t>
            </a:r>
          </a:p>
          <a:p>
            <a:r>
              <a:rPr lang="en-US" sz="3600" b="1" smtClean="0">
                <a:latin typeface="Gill Sans" charset="0"/>
                <a:cs typeface="Gill Sans" charset="0"/>
              </a:rPr>
              <a:t>Lesson 2.4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  <p:sp>
        <p:nvSpPr>
          <p:cNvPr id="412" name="TextBox 5"/>
          <p:cNvSpPr txBox="1">
            <a:spLocks noChangeArrowheads="1"/>
          </p:cNvSpPr>
          <p:nvPr/>
        </p:nvSpPr>
        <p:spPr bwMode="auto">
          <a:xfrm>
            <a:off x="255838" y="1468518"/>
            <a:ext cx="8736012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latin typeface="Gill Sans"/>
                <a:cs typeface="Gill Sans"/>
              </a:rPr>
              <a:t>How are cell activities controlled in a normal cell and disrupted in cancer?</a:t>
            </a:r>
            <a:endParaRPr lang="en-US" sz="3600" b="1" dirty="0" smtClean="0">
              <a:latin typeface="Gill Sans"/>
              <a:cs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893" y="3242952"/>
            <a:ext cx="4072787" cy="27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cells determine which genes to express?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6268"/>
            <a:ext cx="8229600" cy="4525963"/>
          </a:xfrm>
        </p:spPr>
        <p:txBody>
          <a:bodyPr/>
          <a:lstStyle/>
          <a:p>
            <a:r>
              <a:rPr lang="en-US" dirty="0" smtClean="0"/>
              <a:t> Transcription factors</a:t>
            </a:r>
          </a:p>
          <a:p>
            <a:endParaRPr lang="en-US" dirty="0" smtClean="0"/>
          </a:p>
          <a:p>
            <a:r>
              <a:rPr lang="en-US" dirty="0" smtClean="0"/>
              <a:t>‘Opening’</a:t>
            </a:r>
            <a:r>
              <a:rPr lang="en-US" dirty="0"/>
              <a:t>/ </a:t>
            </a:r>
            <a:r>
              <a:rPr lang="en-US" dirty="0" smtClean="0"/>
              <a:t>‘</a:t>
            </a:r>
            <a:r>
              <a:rPr lang="en-US" dirty="0"/>
              <a:t>c</a:t>
            </a:r>
            <a:r>
              <a:rPr lang="en-US" dirty="0" smtClean="0"/>
              <a:t>losing’ of DNA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552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1" y="149223"/>
            <a:ext cx="8229600" cy="1143000"/>
          </a:xfrm>
        </p:spPr>
        <p:txBody>
          <a:bodyPr/>
          <a:lstStyle/>
          <a:p>
            <a:r>
              <a:rPr lang="en-US" dirty="0" smtClean="0"/>
              <a:t>A quick review of molecular dogma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58" y="1827489"/>
            <a:ext cx="1267968" cy="31577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211" y="1612142"/>
            <a:ext cx="740664" cy="35356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251" y="1909212"/>
            <a:ext cx="1420368" cy="23865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4357" y="5023867"/>
            <a:ext cx="29269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DNA</a:t>
            </a:r>
          </a:p>
          <a:p>
            <a:pPr algn="ctr"/>
            <a:r>
              <a:rPr lang="en-US" sz="2800" dirty="0" smtClean="0">
                <a:latin typeface="+mn-lt"/>
              </a:rPr>
              <a:t>(coding for a gene)</a:t>
            </a:r>
            <a:endParaRPr lang="en-US" sz="28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7953" y="5239310"/>
            <a:ext cx="819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</a:t>
            </a:r>
            <a:r>
              <a:rPr lang="en-US" sz="2800" dirty="0" smtClean="0">
                <a:latin typeface="+mn-lt"/>
              </a:rPr>
              <a:t>NA</a:t>
            </a:r>
            <a:endParaRPr lang="en-US" sz="28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0088" y="5239310"/>
            <a:ext cx="125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Protei</a:t>
            </a:r>
            <a:r>
              <a:rPr lang="en-US" sz="2800" dirty="0">
                <a:latin typeface="+mn-lt"/>
              </a:rPr>
              <a:t>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617304" y="2922883"/>
            <a:ext cx="3792551" cy="919300"/>
            <a:chOff x="2617304" y="3745828"/>
            <a:chExt cx="3792551" cy="919300"/>
          </a:xfrm>
        </p:grpSpPr>
        <p:grpSp>
          <p:nvGrpSpPr>
            <p:cNvPr id="28" name="Group 27"/>
            <p:cNvGrpSpPr/>
            <p:nvPr/>
          </p:nvGrpSpPr>
          <p:grpSpPr>
            <a:xfrm>
              <a:off x="2617304" y="3745828"/>
              <a:ext cx="1510262" cy="919300"/>
              <a:chOff x="2617304" y="3743740"/>
              <a:chExt cx="1510262" cy="919300"/>
            </a:xfrm>
          </p:grpSpPr>
          <p:sp>
            <p:nvSpPr>
              <p:cNvPr id="25" name="Right Arrow 24"/>
              <p:cNvSpPr/>
              <p:nvPr/>
            </p:nvSpPr>
            <p:spPr>
              <a:xfrm>
                <a:off x="2649376" y="3743740"/>
                <a:ext cx="1446119" cy="463826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617304" y="4293708"/>
                <a:ext cx="1510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Transcription</a:t>
                </a:r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931664" y="3745828"/>
              <a:ext cx="1478191" cy="919300"/>
              <a:chOff x="2617304" y="3743740"/>
              <a:chExt cx="1478191" cy="919300"/>
            </a:xfrm>
          </p:grpSpPr>
          <p:sp>
            <p:nvSpPr>
              <p:cNvPr id="31" name="Right Arrow 30"/>
              <p:cNvSpPr/>
              <p:nvPr/>
            </p:nvSpPr>
            <p:spPr>
              <a:xfrm>
                <a:off x="2649376" y="3743740"/>
                <a:ext cx="1446119" cy="463826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17304" y="4293708"/>
                <a:ext cx="1317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Translation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474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8229600" cy="1143000"/>
          </a:xfrm>
        </p:spPr>
        <p:txBody>
          <a:bodyPr/>
          <a:lstStyle/>
          <a:p>
            <a:r>
              <a:rPr lang="en-US" dirty="0"/>
              <a:t>Cells specialize by </a:t>
            </a:r>
            <a:r>
              <a:rPr lang="en-US" dirty="0" smtClean="0"/>
              <a:t>producing  </a:t>
            </a:r>
            <a:r>
              <a:rPr lang="en-US" dirty="0"/>
              <a:t>specific </a:t>
            </a:r>
            <a:r>
              <a:rPr lang="en-US" dirty="0" smtClean="0"/>
              <a:t>sets </a:t>
            </a:r>
            <a:r>
              <a:rPr lang="en-US" dirty="0"/>
              <a:t>of </a:t>
            </a:r>
            <a:r>
              <a:rPr lang="en-US" dirty="0" smtClean="0"/>
              <a:t>proteins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233"/>
          <a:stretch/>
        </p:blipFill>
        <p:spPr>
          <a:xfrm>
            <a:off x="2308220" y="2670164"/>
            <a:ext cx="4527561" cy="125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3202" y="4749100"/>
            <a:ext cx="4457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This is called gene expression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885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r>
              <a:rPr lang="en-US" dirty="0" smtClean="0"/>
              <a:t>Transcription factors control </a:t>
            </a:r>
            <a:br>
              <a:rPr lang="en-US" dirty="0" smtClean="0"/>
            </a:br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3449" y="2086192"/>
            <a:ext cx="741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Genes</a:t>
            </a:r>
            <a:r>
              <a:rPr lang="en-US" sz="2800" dirty="0" smtClean="0">
                <a:latin typeface="+mn-lt"/>
              </a:rPr>
              <a:t> that encode those </a:t>
            </a:r>
            <a:r>
              <a:rPr lang="en-US" sz="2800" b="1" dirty="0" smtClean="0">
                <a:latin typeface="+mn-lt"/>
              </a:rPr>
              <a:t>proteins</a:t>
            </a:r>
            <a:r>
              <a:rPr lang="en-US" sz="2800" dirty="0" smtClean="0">
                <a:latin typeface="+mn-lt"/>
              </a:rPr>
              <a:t> are turned </a:t>
            </a:r>
            <a:r>
              <a:rPr lang="en-US" sz="2800" b="1" dirty="0" smtClean="0">
                <a:latin typeface="+mn-lt"/>
              </a:rPr>
              <a:t>ON</a:t>
            </a:r>
            <a:r>
              <a:rPr lang="en-US" sz="2800" dirty="0" smtClean="0">
                <a:latin typeface="+mn-lt"/>
              </a:rPr>
              <a:t> by specific transcription factors (</a:t>
            </a:r>
            <a:r>
              <a:rPr lang="en-US" sz="2800" b="1" dirty="0" smtClean="0">
                <a:latin typeface="+mn-lt"/>
              </a:rPr>
              <a:t>TF</a:t>
            </a:r>
            <a:r>
              <a:rPr lang="en-US" sz="2800" dirty="0" smtClean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32113" y="3453567"/>
            <a:ext cx="1267968" cy="2123527"/>
          </a:xfrm>
          <a:prstGeom prst="rect">
            <a:avLst/>
          </a:prstGeom>
        </p:spPr>
      </p:pic>
      <p:sp>
        <p:nvSpPr>
          <p:cNvPr id="26" name="Up Arrow 25"/>
          <p:cNvSpPr/>
          <p:nvPr/>
        </p:nvSpPr>
        <p:spPr>
          <a:xfrm rot="5400000">
            <a:off x="5151047" y="2888821"/>
            <a:ext cx="386522" cy="305278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59253" y="5149315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27861" y="3748458"/>
            <a:ext cx="3578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Transcription and Translation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37450" y="4221952"/>
            <a:ext cx="368300" cy="386522"/>
          </a:xfrm>
          <a:prstGeom prst="ellipse">
            <a:avLst/>
          </a:prstGeom>
          <a:solidFill>
            <a:schemeClr val="accent2"/>
          </a:solidFill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8681" y="4779983"/>
            <a:ext cx="87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Protein</a:t>
            </a:r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4947" y="3607647"/>
            <a:ext cx="994306" cy="521791"/>
            <a:chOff x="1064947" y="3607647"/>
            <a:chExt cx="994306" cy="521791"/>
          </a:xfrm>
        </p:grpSpPr>
        <p:sp>
          <p:nvSpPr>
            <p:cNvPr id="6" name="Hexagon 5"/>
            <p:cNvSpPr/>
            <p:nvPr/>
          </p:nvSpPr>
          <p:spPr>
            <a:xfrm>
              <a:off x="1064947" y="3607647"/>
              <a:ext cx="994306" cy="521791"/>
            </a:xfrm>
            <a:prstGeom prst="hexagon">
              <a:avLst/>
            </a:prstGeom>
            <a:solidFill>
              <a:srgbClr val="FF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82083" y="3629673"/>
              <a:ext cx="622300" cy="461665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+mn-lt"/>
                </a:rPr>
                <a:t>T F</a:t>
              </a:r>
              <a:endParaRPr 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37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  <p:bldP spid="26" grpId="1" animBg="1"/>
      <p:bldP spid="27" grpId="0"/>
      <p:bldP spid="10" grpId="0"/>
      <p:bldP spid="11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900" y="261938"/>
            <a:ext cx="9232900" cy="1143000"/>
          </a:xfrm>
        </p:spPr>
        <p:txBody>
          <a:bodyPr/>
          <a:lstStyle/>
          <a:p>
            <a:r>
              <a:rPr lang="en-US" dirty="0" smtClean="0"/>
              <a:t>But transcription factors need DNA to be ‘open’ to turn genes 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36831" y="1600200"/>
            <a:ext cx="4365869" cy="482328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/>
              <a:t>Normally DNA is tightly wound </a:t>
            </a:r>
            <a:r>
              <a:rPr lang="en-US" sz="2400" dirty="0" smtClean="0"/>
              <a:t>around histone proteins.</a:t>
            </a:r>
            <a:endParaRPr lang="en-US" sz="2400" dirty="0"/>
          </a:p>
          <a:p>
            <a:pPr lvl="4"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Transcription </a:t>
            </a:r>
            <a:r>
              <a:rPr lang="en-US" sz="2400" dirty="0"/>
              <a:t>factors can’t bind to tightly wound ‘closed’ </a:t>
            </a:r>
            <a:r>
              <a:rPr lang="en-US" sz="2400" dirty="0" smtClean="0"/>
              <a:t>DNA. </a:t>
            </a:r>
            <a:endParaRPr lang="en-US" sz="2400" dirty="0"/>
          </a:p>
          <a:p>
            <a:pPr lvl="4"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Transcription </a:t>
            </a:r>
            <a:r>
              <a:rPr lang="en-US" sz="2400" dirty="0"/>
              <a:t>factors can only bind to loosely wound </a:t>
            </a:r>
            <a:r>
              <a:rPr lang="en-US" sz="2400" dirty="0" smtClean="0"/>
              <a:t>‘open’ DNA</a:t>
            </a:r>
            <a:r>
              <a:rPr lang="en-US" sz="2900" dirty="0" smtClean="0"/>
              <a:t>.</a:t>
            </a:r>
            <a:endParaRPr lang="en-US" sz="2900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8035" y="1757394"/>
            <a:ext cx="4223242" cy="4365111"/>
            <a:chOff x="308035" y="1757394"/>
            <a:chExt cx="4223242" cy="4365111"/>
          </a:xfrm>
        </p:grpSpPr>
        <p:pic>
          <p:nvPicPr>
            <p:cNvPr id="12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" r="31303" b="8651"/>
            <a:stretch/>
          </p:blipFill>
          <p:spPr bwMode="auto">
            <a:xfrm>
              <a:off x="308035" y="1757394"/>
              <a:ext cx="3981195" cy="3907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5" t="15183" r="46406" b="71712"/>
            <a:stretch/>
          </p:blipFill>
          <p:spPr bwMode="auto">
            <a:xfrm>
              <a:off x="997916" y="1768954"/>
              <a:ext cx="1638471" cy="560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5" t="15183" r="46406" b="71712"/>
            <a:stretch/>
          </p:blipFill>
          <p:spPr bwMode="auto">
            <a:xfrm>
              <a:off x="997916" y="2169505"/>
              <a:ext cx="1106687" cy="378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5" t="15183" r="46406" b="71712"/>
            <a:stretch/>
          </p:blipFill>
          <p:spPr bwMode="auto">
            <a:xfrm>
              <a:off x="997916" y="2358807"/>
              <a:ext cx="553343" cy="378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5" t="15183" r="46406" b="71712"/>
            <a:stretch/>
          </p:blipFill>
          <p:spPr bwMode="auto">
            <a:xfrm>
              <a:off x="3450831" y="2466616"/>
              <a:ext cx="553343" cy="378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5" t="15183" r="46406" b="71712"/>
            <a:stretch/>
          </p:blipFill>
          <p:spPr bwMode="auto">
            <a:xfrm>
              <a:off x="1536201" y="3822990"/>
              <a:ext cx="1731893" cy="44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5" t="15183" r="46406" b="71712"/>
            <a:stretch/>
          </p:blipFill>
          <p:spPr bwMode="auto">
            <a:xfrm>
              <a:off x="3840687" y="3710968"/>
              <a:ext cx="448544" cy="669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5" t="15183" r="46406" b="71712"/>
            <a:stretch/>
          </p:blipFill>
          <p:spPr bwMode="auto">
            <a:xfrm>
              <a:off x="4093705" y="4356639"/>
              <a:ext cx="195526" cy="130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5" t="15183" r="46406" b="71712"/>
            <a:stretch/>
          </p:blipFill>
          <p:spPr bwMode="auto">
            <a:xfrm>
              <a:off x="467029" y="5329744"/>
              <a:ext cx="1500134" cy="33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5" t="15183" r="46406" b="71712"/>
            <a:stretch/>
          </p:blipFill>
          <p:spPr bwMode="auto">
            <a:xfrm>
              <a:off x="1422724" y="2896719"/>
              <a:ext cx="1363758" cy="455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0" t="61779" r="34807" b="8651"/>
            <a:stretch/>
          </p:blipFill>
          <p:spPr bwMode="auto">
            <a:xfrm>
              <a:off x="1608126" y="4348454"/>
              <a:ext cx="2923151" cy="17740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04" t="62714" r="50000" b="32103"/>
            <a:stretch/>
          </p:blipFill>
          <p:spPr bwMode="auto">
            <a:xfrm>
              <a:off x="1772429" y="4380565"/>
              <a:ext cx="526204" cy="246322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04" t="62714" r="50000" b="32103"/>
            <a:stretch/>
          </p:blipFill>
          <p:spPr bwMode="auto">
            <a:xfrm>
              <a:off x="1659091" y="5569621"/>
              <a:ext cx="526204" cy="246322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04" t="62714" r="50000" b="32103"/>
            <a:stretch/>
          </p:blipFill>
          <p:spPr bwMode="auto">
            <a:xfrm>
              <a:off x="2462106" y="5829950"/>
              <a:ext cx="1887083" cy="211085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04" t="62714" r="50000" b="32103"/>
            <a:stretch/>
          </p:blipFill>
          <p:spPr bwMode="auto">
            <a:xfrm>
              <a:off x="3453924" y="4385822"/>
              <a:ext cx="943541" cy="211085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5" t="15183" r="46406" b="71712"/>
            <a:stretch/>
          </p:blipFill>
          <p:spPr bwMode="auto">
            <a:xfrm>
              <a:off x="457200" y="3040158"/>
              <a:ext cx="666835" cy="228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5" t="15183" r="46406" b="71712"/>
            <a:stretch/>
          </p:blipFill>
          <p:spPr bwMode="auto">
            <a:xfrm>
              <a:off x="308035" y="3345735"/>
              <a:ext cx="463730" cy="290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719051" y="4335594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Gene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541671" y="5567274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Histone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567798" y="5644443"/>
            <a:ext cx="196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DNA tightly wound, not expressed 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4884" y="3405695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DNA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12290" y="2952458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Chromosome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6399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5148262"/>
            <a:ext cx="8229600" cy="185420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This </a:t>
            </a:r>
            <a:r>
              <a:rPr lang="en-US" sz="2600" dirty="0" smtClean="0"/>
              <a:t>is </a:t>
            </a:r>
            <a:r>
              <a:rPr lang="en-US" sz="2600" dirty="0"/>
              <a:t>called </a:t>
            </a:r>
            <a:r>
              <a:rPr lang="en-US" sz="2600" b="1" dirty="0"/>
              <a:t>‘epigenetic regulation</a:t>
            </a:r>
            <a:r>
              <a:rPr lang="en-US" sz="2600" dirty="0"/>
              <a:t>’ of </a:t>
            </a:r>
            <a:r>
              <a:rPr lang="en-US" sz="2600" dirty="0" smtClean="0"/>
              <a:t> gene expression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5613" y="1348137"/>
            <a:ext cx="7543890" cy="3093236"/>
            <a:chOff x="835613" y="979837"/>
            <a:chExt cx="7543890" cy="3093236"/>
          </a:xfrm>
        </p:grpSpPr>
        <p:pic>
          <p:nvPicPr>
            <p:cNvPr id="6" name="Picture 2" descr="http://cnx.org/content/m44536/latest/Figure_16_03_0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64" r="38631"/>
            <a:stretch/>
          </p:blipFill>
          <p:spPr bwMode="auto">
            <a:xfrm>
              <a:off x="4830782" y="1868171"/>
              <a:ext cx="3548721" cy="21941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Sammlung Schilder Stockfoto - 954334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5" t="6063" r="66296" b="66667"/>
            <a:stretch/>
          </p:blipFill>
          <p:spPr bwMode="auto">
            <a:xfrm rot="20699040">
              <a:off x="4620667" y="979837"/>
              <a:ext cx="1318846" cy="93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0" t="61779" r="34807" b="8651"/>
            <a:stretch/>
          </p:blipFill>
          <p:spPr bwMode="auto">
            <a:xfrm>
              <a:off x="835613" y="1825051"/>
              <a:ext cx="3686432" cy="22372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94" t="63000" r="50344" b="33053"/>
            <a:stretch/>
          </p:blipFill>
          <p:spPr bwMode="auto">
            <a:xfrm>
              <a:off x="880585" y="1868172"/>
              <a:ext cx="899410" cy="29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94" t="63000" r="50344" b="33053"/>
            <a:stretch/>
          </p:blipFill>
          <p:spPr bwMode="auto">
            <a:xfrm>
              <a:off x="861760" y="3384677"/>
              <a:ext cx="899410" cy="29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94" t="63000" r="50344" b="33053"/>
            <a:stretch/>
          </p:blipFill>
          <p:spPr bwMode="auto">
            <a:xfrm>
              <a:off x="1913569" y="3637129"/>
              <a:ext cx="2358627" cy="32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www.fluorous.com/images/epigenetic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94" t="63000" r="50344" b="33053"/>
            <a:stretch/>
          </p:blipFill>
          <p:spPr bwMode="auto">
            <a:xfrm>
              <a:off x="3162660" y="1866977"/>
              <a:ext cx="1154505" cy="383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cnx.org/content/m44536/latest/Figure_16_03_0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4" t="54231" r="78336" b="37242"/>
            <a:stretch/>
          </p:blipFill>
          <p:spPr bwMode="auto">
            <a:xfrm>
              <a:off x="5055238" y="2196770"/>
              <a:ext cx="758044" cy="3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cnx.org/content/m44536/latest/Figure_16_03_0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4" t="54231" r="78336" b="37242"/>
            <a:stretch/>
          </p:blipFill>
          <p:spPr bwMode="auto">
            <a:xfrm>
              <a:off x="6038134" y="3827745"/>
              <a:ext cx="2341368" cy="17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148091" y="1904744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Gene</a:t>
              </a:r>
              <a:endParaRPr lang="en-US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0142" y="3471360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Histone</a:t>
              </a:r>
              <a:endParaRPr lang="en-US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03985" y="3625248"/>
              <a:ext cx="1777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DNA tightly wound</a:t>
              </a:r>
              <a:endParaRPr lang="en-US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38134" y="3765296"/>
              <a:ext cx="1857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DNA loosely wound</a:t>
              </a:r>
              <a:endParaRPr lang="en-US" sz="1400" b="1" dirty="0"/>
            </a:p>
          </p:txBody>
        </p:sp>
        <p:pic>
          <p:nvPicPr>
            <p:cNvPr id="22" name="Picture 2" descr="http://cnx.org/content/m44536/latest/Figure_16_03_0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4" t="54231" r="78336" b="37242"/>
            <a:stretch/>
          </p:blipFill>
          <p:spPr bwMode="auto">
            <a:xfrm>
              <a:off x="7516117" y="3554252"/>
              <a:ext cx="863386" cy="24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973327" y="3459008"/>
              <a:ext cx="1277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Acetyl group</a:t>
              </a:r>
              <a:endParaRPr lang="en-US" sz="1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DNA ‘opening’ is regulated by modifying the histones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3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1596" y="4411662"/>
            <a:ext cx="8936996" cy="1854201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600" dirty="0" smtClean="0"/>
              <a:t>Adding an acetyl group to the histone loosens its grip on DNA.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The DNA unwinds from the histone, revealing genes.</a:t>
            </a:r>
            <a:endParaRPr lang="en-US" sz="2600" dirty="0"/>
          </a:p>
          <a:p>
            <a:pPr>
              <a:buFont typeface="Arial"/>
              <a:buChar char="•"/>
            </a:pPr>
            <a:r>
              <a:rPr lang="en-US" sz="2600" dirty="0" smtClean="0"/>
              <a:t>Genes can now be expressed.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9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64" r="38631"/>
          <a:stretch/>
        </p:blipFill>
        <p:spPr bwMode="auto">
          <a:xfrm>
            <a:off x="4830781" y="1868171"/>
            <a:ext cx="3548721" cy="21941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ammlung Schilder Stockfoto - 954334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6063" r="66296" b="66667"/>
          <a:stretch/>
        </p:blipFill>
        <p:spPr bwMode="auto">
          <a:xfrm rot="20699040">
            <a:off x="4620667" y="979837"/>
            <a:ext cx="1318846" cy="9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fluorous.com/images/epigenetic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0" t="61779" r="34807" b="8651"/>
          <a:stretch/>
        </p:blipFill>
        <p:spPr bwMode="auto">
          <a:xfrm>
            <a:off x="835613" y="1825051"/>
            <a:ext cx="3686432" cy="22372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fluorous.com/images/epigenetic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t="63000" r="50344" b="33053"/>
          <a:stretch/>
        </p:blipFill>
        <p:spPr bwMode="auto">
          <a:xfrm>
            <a:off x="880585" y="1868172"/>
            <a:ext cx="899410" cy="2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fluorous.com/images/epigenetic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t="63000" r="50344" b="33053"/>
          <a:stretch/>
        </p:blipFill>
        <p:spPr bwMode="auto">
          <a:xfrm>
            <a:off x="861760" y="3384677"/>
            <a:ext cx="899410" cy="2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fluorous.com/images/epigenetic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t="63000" r="50344" b="33053"/>
          <a:stretch/>
        </p:blipFill>
        <p:spPr bwMode="auto">
          <a:xfrm>
            <a:off x="1913569" y="3637129"/>
            <a:ext cx="2358627" cy="32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fluorous.com/images/epigenetic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t="63000" r="50344" b="33053"/>
          <a:stretch/>
        </p:blipFill>
        <p:spPr bwMode="auto">
          <a:xfrm>
            <a:off x="3162660" y="1866977"/>
            <a:ext cx="1154505" cy="3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5055238" y="2196770"/>
            <a:ext cx="758044" cy="38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6038134" y="3827745"/>
            <a:ext cx="2341368" cy="1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48091" y="1904744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Gene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10142" y="3471360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Histone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38134" y="3765296"/>
            <a:ext cx="185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DNA loosely wound</a:t>
            </a:r>
            <a:endParaRPr lang="en-US" sz="1400" b="1" dirty="0"/>
          </a:p>
        </p:txBody>
      </p:sp>
      <p:pic>
        <p:nvPicPr>
          <p:cNvPr id="24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7516117" y="3554252"/>
            <a:ext cx="863386" cy="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973327" y="3459008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Acetyl group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How does DNA ‘open’ for expression?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41622" y="3558001"/>
            <a:ext cx="196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DNA tightly wound, not expressed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4598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94" b="50000"/>
          <a:stretch/>
        </p:blipFill>
        <p:spPr bwMode="auto">
          <a:xfrm>
            <a:off x="2432355" y="1600199"/>
            <a:ext cx="4419967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ammlung Schilder Stockfoto - 954334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6" t="4357" r="33527" b="67375"/>
          <a:stretch/>
        </p:blipFill>
        <p:spPr bwMode="auto">
          <a:xfrm rot="20483456">
            <a:off x="1390076" y="1115549"/>
            <a:ext cx="1437047" cy="9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‘Closing’ DNA stops gene expression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" y="4271962"/>
            <a:ext cx="9309100" cy="18542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600" dirty="0" smtClean="0"/>
              <a:t>Adding a methyl group to the histone </a:t>
            </a:r>
            <a:r>
              <a:rPr lang="en-US" sz="2600" dirty="0"/>
              <a:t>or </a:t>
            </a:r>
            <a:r>
              <a:rPr lang="en-US" sz="2600" dirty="0" smtClean="0"/>
              <a:t>the DNA tighten their grip on each other.</a:t>
            </a:r>
            <a:endParaRPr lang="en-US" sz="2600" dirty="0"/>
          </a:p>
          <a:p>
            <a:pPr>
              <a:buFont typeface="Arial"/>
              <a:buChar char="•"/>
            </a:pPr>
            <a:r>
              <a:rPr lang="en-US" sz="2600" dirty="0" smtClean="0"/>
              <a:t>The DNA winds up tightly, hiding the genes.</a:t>
            </a:r>
            <a:endParaRPr lang="en-US" sz="2600" dirty="0"/>
          </a:p>
          <a:p>
            <a:r>
              <a:rPr lang="en-US" sz="2600" dirty="0" smtClean="0"/>
              <a:t>Gene can no longer be expressed.</a:t>
            </a:r>
            <a:endParaRPr lang="en-US" sz="2600" dirty="0"/>
          </a:p>
        </p:txBody>
      </p:sp>
      <p:pic>
        <p:nvPicPr>
          <p:cNvPr id="6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3874054" y="3965092"/>
            <a:ext cx="2663906" cy="20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736" y="3908997"/>
            <a:ext cx="1777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DNA tightly wound</a:t>
            </a:r>
            <a:endParaRPr lang="en-US" sz="1400" b="1" dirty="0"/>
          </a:p>
        </p:txBody>
      </p:sp>
      <p:pic>
        <p:nvPicPr>
          <p:cNvPr id="8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4879894" y="1737360"/>
            <a:ext cx="1520906" cy="4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2944214" y="1852819"/>
            <a:ext cx="760453" cy="2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5277681" y="3534378"/>
            <a:ext cx="1260279" cy="38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2563987" y="3549306"/>
            <a:ext cx="760453" cy="2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18824" y="1890589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Gene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84145" y="3534378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Histone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49414" y="3510876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Methyl group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1323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How would ‘closing’ DNA stop our ‘lawyer cell’ </a:t>
            </a:r>
            <a:r>
              <a:rPr lang="en-US" dirty="0"/>
              <a:t>from becoming an </a:t>
            </a:r>
            <a:r>
              <a:rPr lang="en-US" dirty="0" smtClean="0"/>
              <a:t>‘artist cell’?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35252" y="2424126"/>
            <a:ext cx="2950775" cy="2917675"/>
            <a:chOff x="2298766" y="2736468"/>
            <a:chExt cx="2950775" cy="2917675"/>
          </a:xfrm>
        </p:grpSpPr>
        <p:pic>
          <p:nvPicPr>
            <p:cNvPr id="3078" name="Picture 6" descr="Cartoon Black and White Line Drawing of a Lawyer Reading Habeas Corp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450" y="3024789"/>
              <a:ext cx="2546091" cy="262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61108" t="14244" b="10051"/>
            <a:stretch/>
          </p:blipFill>
          <p:spPr>
            <a:xfrm flipH="1">
              <a:off x="2298766" y="2736468"/>
              <a:ext cx="1266568" cy="2521334"/>
            </a:xfrm>
            <a:prstGeom prst="rect">
              <a:avLst/>
            </a:prstGeom>
          </p:spPr>
        </p:pic>
      </p:grpSp>
      <p:sp>
        <p:nvSpPr>
          <p:cNvPr id="3" name="AutoShape 2" descr="data:image/jpeg;base64,/9j/4AAQSkZJRgABAQAAAQABAAD/2wCEAAkGBxQTEhUUEhQWFRQVFBYWGBYUFxcXFBQXFBgWFxUUFRUYHSkgGholGxQXIjEhJSkrLi4xFx8zODQsNyg5LisBCgoKBQUFDgUFDisZExkrKysrKysrKysrKysrKysrKysrKysrKysrKysrKysrKysrKysrKysrKysrKysrKysrK//AABEIAOQA3QMBIgACEQEDEQH/xAAbAAABBQEBAAAAAAAAAAAAAAAAAQIDBQYEB//EAEwQAAIBAwMCAwQFBwkECQUAAAECAwAEEQUSIRMxBiJBFFFhcQcjMoGRFTM0QlJioSRyc4KSorHB8ENTo7JEY2SDk8LR1OEWVFVllP/EABQBAQAAAAAAAAAAAAAAAAAAAAD/xAAUEQEAAAAAAAAAAAAAAAAAAAAA/9oADAMBAAIRAxEAPwD3GiiigKKQmk3UDqKZuozQPoqMtQDQSUU0NTS1BJRUeadmgdTZHAGTnj3Ak/cByaTdWT8f6/LCkdvaBmu7htqiNQ8kUY/OThCQOOACxC5YZOBQR+KfFiQsE6rRS4yIgUaVwezdJIZpAPmq+tU2keOL+V/ZHtGSeYnoXDRzJB0xnfJKsyIxaNcHCjDFgPKDWt8J6JFbQgRxFHfzSNI4knkY93mmGd7E+44HpxXJ4nmHt2lp+ubidgcHGxLScPz2H214/wDSgiP0eWr5e4ae4uD/ANIkmcSoTzmHYQsWD2CgdgDmur6P72WS1KzOZXhuLi36pGGlWCVkV2/eIAyfhVvquoLBBLM/2Yo3kb5IpY/4VSeGtJkTTYYllaGdkErSKqORNMxmkyrghl3uwI4OOxHeg1NFUkOoXEVsz3MW+ZDtCWuX6xJVVZFbBTcW5DHC4JLYGa7tOlmKZnREkJPlidpFA9POyLk+/ig7aKYTSbqCSimA0u6gdRTM05TQLRRRQFFFFAxv8qbUhFRtQAFBNKO1NoFpKdikbvQKTSUlOAoG0pNDUhoHLXhPiLrWt7cRXN0GWRWuX6W+Oa4QvJ04pZgd6wxxRsSkZVeyjLPmvdVqj1fwpaXLySTRBnkgNuzZIPS3bsLzgHdzu70HToTOlpCbgJG6wqZFUBIovLkoo7KifZHwWsV4u8RrLf6ZDFJsT2sOzmMZY7SI1j3kMUcMyFlUg7xhvQ9er+Dr3Z9RqEk2zlYrxVdWZSpB6kYUh/LgMQxGcjDYYYG/vTLbwXYiaL6+CRQBsj6gmj3/AG3Xec7/ADKs0jHlnQZQB6h9KMwXTZd5Ijd4I5GAJ2xPNGsrHHONhYce+oYLG51DEkss1naHmK3gbpXEifqvcSjzJkf7NcYB5OeKf4qh9pv7OzY5hUSXsy84kEBRIEbHderJuIPB2CtcP9ffQYaa4/JNzD1rqRrK5WUE3chkME0a9Rdsreba6hhtOeQMd8VYxeMDIN1vY3s0fpII44lYe9BPIjEfdVF401NF1K1juWRooTJcbmiPRt2kQQ2guHyQAZBK284wdnbvXoUBJAJIJwCSPsnjuPhQV2h69HdB9gdHjbZLDKuyaFiMgOvPccggkH0Jq0xXntpq8kup3NxZWr3EXSjtesJEigeSJ5Hkbexy4XeEBVT2b0rQm51Ru1vZJ/OupnI/s24H8aDQg0ZrMl9W/Y0//wAS4/x2Usd7qq/btbOQf9VdSof+JBz/AAoNKKev+dZk+Jpk/P6fdIPVoelcJ+ET9TH9SrjRNZguo99vIHUEqwGQyMO6SIwDIw9zAGgsKKKKAooooEaomPNStUNA89qRaU+v+u1MoJB2plGSad8P9ZoEXvTh2qOlyaBe5pCacKavegSmXE6ojO5CoilmY8BVUZYk+4AGpGrP+P7SSXTbtIgS7QthR3cDlkHxKgj76DOXepTXCrNcXU1lDLk21taJvvZkGMTSAI7cgg7FXChhuOazXh3wYZ9ptLiO4szcoZHZOhdRNDN1pYp0CAyknAAYjHlIGK1V3rmhyr15ZbeQuFbDHdOuF2pEsY+sXAJGwAcs3GSal8PalsvIbeCxS0tp4JZsFVjnYxGNVd4k4QYbGGyx9duMELPxNHLb3MV9HG8yrE8E8cY3S9J3WRJY1/WKMpyo5If4Vw3n0m2gPTt1muLpvsW6QypISe28yKAi+pJ7DnmthdwB1KNnBGDhmU/2lII/GubTdIhgBEESR7jliqgM597N3Y/M0Fb4d0DpxSvdbJbm7Ia5OAYzxhYFB7xIp2gHvyfWuQ/R7Z4KqbiOI53QRXM6QEN9pemHwAc9hgVqiKUdqDnsLOOJFiiRUjQYVVGFUD0ArqApi/5U+Rtq5xnA7DAz+PFA3bQVrN634ztoCytcQK6kYTqb3fI5xHEGcHPH2TVVP4nuZ2ZbSyupkIwGlX2JAcjziaRt5AGeAnP8KDbo4zjIyOceuPfisfpMqXGsSS2uOlBbmG5lT7E87MrRxZHDtGobLckbwtMi8H3Nx+m3OyMgBobTcpkAz5Z7x/rZRzjA2ithpunxW8axQIscaDCogwB/8/H1oOqiiigKKKKBrCjbTqKBNtMK/CpKKBgWnYpaKBhWgL91PooGH3UgWpKKBgWl2U6ig5o7CNWLqiBj3YIoY/NhyazGwvrh90Omgf1p7g/+WAVsKyvh4b9S1KT0U2tuP+7iMrY++4/hQacj/QrIR+MZZZJY7XTrmR4WVZDK8MCqXUOvLOT9lgcBcjPatlWX8FjM2pP+1qDD7kgt1/xBoGC51d8bbeyh/pJ5ZWH3JEoP4imPpWrP3v7aL+jsy2PkZJTWuooMrF4ZuyMTarct/RRWsP3ZETH+NPHgS0b88Jrk/wDabiaZf/DZ9n92tPRQV2n6JbwDEEEMX9FGqf8AKK7gtPooCiiigKKKKAooooCiiigKKKKCOedUUu7KqqMszEBVA7kk8AVl5PpI00EgXStt+00aSyRr8WkRCoHxJrj8YQxPf2y32TZNGRGr/ozXe7yrP6E7Psh/KSD611eLb2TdFp1kqpLcxuTIQOna26YWSUIMbn84VV7ZPOBQR6rqd7BE16k1rd2qqZmjjiaNzABuLwzdV1dgvPIAOD2rYRuCAR2IBHyNefajEJFXQrJyFigjS6mbG6K3IHkUY80si+oG1Q2e+Mbe2vozI8CnDxJGxUgjCSbgjKSMMPIw49VNB2UUUUBRRRQFZfwCN0d1N/v7+6YfzYn9nX+7AK0N9ciON5G7IjOfkoJP+FU/gG1MenWit9owI7Z775R1Hz8dzmgv6y/gI5S8Pv1K8/uylB/BBWorNeBEKx3QP/5G9P8AanZh/BhQaWiiigKKKKAooooCiiigKKKKAooooCiqrxBr8FnH1J32hmCIqgtJK7cBI0XlmPuFU6XupXPMUMVlGezXOZrgj0PQjKoh+Bc/L3Bra5NQ1OGBd08scS++R1QfixrEyaQrXcdtdX17cyyRSyFUmFvAgiKA7o7faRnqDGSexq9s/A+nxkMtpCWBzukXqvkdjvl3HPxzQVXiPxDb39vPaWkbXrSxtHmJf5PGxHleS4bCDa2D5SW44FSeLrF7eCO/jcG5sIDv3HCXMICmeJj6E7Nyn0YD31rSyovoqqPgFUD+AFef+Pri2vLMXVvcJMbaUCOIN1be4mZlVIJoQw3ktt2n0znkUF7r5iafTpU8tw83k4w7wtExnR/3AmGOezKnrXTZzCTUpymCsNtFE7Dn6x3kk6Z+KrtOPTqD31n9Qu5PqrXU2SK4LhrS+hUiHrqPKjAnySdwUJ2yKSAecV027Oskk0EQjvEx7ZZqcJdKc4nhJwCxwSknG7BR8EeQNuGp1ZJdR6ai7t8y2b5MsQBMkBBIeWJPtDaQRJDjIIJA3Aq+mgnV1V0YMrAMrKQVZSMhgR3BB70E9FR0E0FB9Ich/J1wgPmmUW6/zrl1gHH/AHlcHjXxd7EYLS1RZb24KpDExOxFztEsuOQgwfntPuNT+MbherZRMQE6zXUhPpFZIZd33SmGvMLS1vY9QXXb2FjakNKAjxmSGKSNkh3RswPlVwcDnPxoPSobTWRybqxf4NbygfIFZAatvCmlS28Tid1eWWeWZygIjBlbIRA3O0DA554qPwz4qtr4ObZy4j27so6EbxuXhwMgj1q6zQSUUwf50m6gkpM0wmjNBJRUYNKWoH0VGDT1NAtFFFAUUUjUHmP5VJ1a8228l1eQskNvHwkFrA0aO0zysNqF2dskZYhcAYq9uNLlKGXVLwJEBlobdjb2qD3STZEsv3soP7NUvg/xTZ2VpIL6UQ3oklkuklBE8kxZiWRcfWKV27SuRtxXVpapNEmqarIgQgS28UhAt7WNuYm2niScqQS5yQThQKDpg00N0ptMtkg6BfY0idBLhJABJFsC7wrbVIkYDBVSA4yD33vjGKPEYjkluyP0SHZLMhzj61kYpGvY7mYcfhVNqWsS3iK3UksdPeRIxJtYXl60rBEWFcFoo2JHmxuI54GTWu0TRYLWMRW0SxIPRe7H9p2PLN8SSaDN3OgyXKmbWJUS3Tz+yRvttowh3brmY4MxGBkcIMdjWf06ewm1CG8lEVrGFVbKJh03ucEol5JGOETzFYtwBOc+4VvvFegLe2zQsxUkq6NgMFdDlGZD5XXPdW4I/GsRb2U9zLcmcwRIzWy36szLLB7EN+IsjabeUBXDEjAd+5HAaH6T5VNg8GxZJborbwxsAcyyHAfkcbBl93psp2mSw3aKimSC7tAF+tAFzCcAZYHIlifaMkEo+O+QCKtrC5v5k1KFumIQRZQzL5JkcESzSjG6PqggKRyqqCR5iK7t0eojMZez1C0OMMB1oGPdHXtNbv7wdrDBBBHAS2rSR3BYR7Z3ZfaIUIEU6ZCC+tyxA3LlQ4+1twDkhC1rpmktBLJ03Hs0nnEG381KT5zGwPEbdymOGJIPOKqdC8QpdySWtwFhv7ZvPGjZ9PLPbseWRlYcEZAbDDB51XzoHpTaymo+MWguZ45LSU28CxF7iIhyolUne0A8/TBVgWXdjYeKvxqsPQNyJFaARtL1FIK7FBJYH5A0GO8Q6fLfzaikDKGjtUsoy5ITfORNc5IBIzGYV7Gl1TSzHH7VqjJcvGyrbWcQItllfyQxpG3MspJxvfsCSAAM1ceDk6NiJ7giNpupeTljgIZiZCGJ7BE2r8kpNBha8lF9MCsSgiziYYKoww11Ip/2kgOAP1U+LGg6fCGiyW8TvcMHurh+rOy8IHICrGn7iIqqPln1q9FBoH+dA6miuDxHrMdpA88u4quAFQbndmIVI0X1YkgCqaPx5aIQLnrWje66hkjGf6XBjP3NQahjQRVXY+IbSb8zdQSfzJY2P3gHNWSOD2IPyINA4GikNLuoAU9KbnNPU0C0UUUBRRRQQXNujfaRW4I5APB7jn31hdN8IQqyvHp5DRnEft9x1FiAPBhjR5lAGBj7J47it+1cF5p/UIy8qAekcjRg/Pbz+FBS31qkB9t1CfqNF+bULsiiZgRiCHJZ5mztySzHOF25xVr4dmme3ia5UJMybmQcbCxJVT+8FwD8c0630aFHEgQNIMhZJC0sqg9wskhLAHA4B9K7aDm1iVFiPU3Knq6ZBj90mV5AB/WHbueMmsbfabC88J1LzdkiukbZb3qMd0cF4qeXcGwQp+rcny/aKDeAVnNS0VolcwRia3kB6tk+NjA/aa33cI55JjPkY/sEliHDfXE19M6W1yba2tiFM8e09a6HaIbuDEh2hx+sW2+hpbq19rKrIfY9UgQlJI+crkAvHnie2Y4yh+znB2nk1ltHbaj07K1iK6dbENcqUeINIMmOzwcNuVyJJPiqg8k1YX+lOuy3uFluLYuoguoi3tlm54XqOvnwM46y844cEZYhnrfTPaL1IL9WgvSbm4WeAlELBbaKOS0kzlsLECUbttORir6LxVNZfU6mjuQD07q3iZ47hVGWZ40BMUiqCzDtgEjitJrehx3MQjk3ZTDRyqds0Ui/ZmjcfZf+B5BBBxVNpPiGSKU2d+B7QEZ4pEGI7+NBkmNf1Zh+tF6ZyMg8Bw6l/K75uh5oUt4Y55I2AkDTMZrWWI+rReV+eNs579jl4tOY3PsKuYWnkUXluq/ya4twGlN9a+kXUEfTZV4zJj0Bq78MaANNu4FDl1u4Dbzbm3KtzCvXiRf2U6TSqq+5F9Tz0/SZqFrbRxN1hBew/ooiUPIcjHRMQ7wsBtIOB2xyMUFlqiC/ufZB+i27K11+zNJgNFafFRw7/wBRfU1rs4AryH6NvEdqtwkYLxz3SYuI5T5jdgvL1hgbT1BJKpxgqY41IBNethaBWpA1KwpjsFBJIAAJJ9wHJNBktTPteqQwd4rFBdSDjBuJcrbKfiqh3+e2um08aW8hwwKRlbhjJKUWMJbzLb7mOeA7khc8naa4vBkypZy39wwjN7K1wWfGVSQiO1jHvPTCYAySWwM5rM23hy3t1haK7hi6kEUQ6iSwm7a29oacyqrJIqlniYnPeMA5BwQ1MMWlXty8Xs9rMywpL1NkJ3iRpF2rxuJHSJPuyK47jw1oHTMrLZqiv0zIs2xVkxzHuRxh8Z471S6XotmWWJr+2ZJXjeIx49paaK3hUkTlvLkt1CoG5urgnBILpdGiSBVOowD6rEkheaIOiFLUTK6y7d0eJFWPBTc44z5iHbf+E4SxXTL+aOaNQ/syXzkFdrbcbi5TcWTzMrDCgADOaxL3t5avI1xfXskUTAS7JVjng27UZzDJvjeNpXKoAwLhGK5AJr0zRLGO0Et40kC2vSZ1EG5oQCdzTozE7NyhQUj8pPPmJ45NB0AX11+VLuLYpCeywPyVVN2y5nU8dU7iVXsgOeWOaDo+jrXDO91H7WbtIuiySOixyKsquDFIqqvmDxtwRnmtyorkttOiSR5UjRZJdvUdVAeTZkKXYctgE4zXZQFFFFAUUUUCEUgUU6igQik206igaFpxFFFAwR47cZOe3r76XZTqKBpFZXxZHm80tf8Atcrf2LWc1rKy+p/WatZp/uba6nPwLmGFD+Bk/A0FNqdu96l/DbzJHcxahC1uzEeRoILMs2MHP+0Hb1wazUulwSaD1+m7XE0tut0/El3LIl1HHMil+53Kdqdvs9629nDbPrEvTihWW2t1LsqoJWlujyzHG47Y4lGc/wC2IrF+MW9kuJ7LzBLy6tryAL1c9Tf/AChFMQZ89SJHAQZ8/GDyAodL8OpcSRyuXEjap7KHw8cydG1eRXKv542EgVtjFsbAMkAV6h4A8VG7V7e5Ux31sSkykYWTazJ1ovehZTnHY/DGcFoE5GpLaRhBJ7UbxVGzYjLZTwMkgiJVSJFTKhmI3cszZNWmnwXe/wDLLLDt8srQ27SPI0TosV5GwdRh06SPtH60LD9ag9Y2VnfpGuTHptzs+3JH0Vxx5rhlhXkduZBV/aXKSoskbB0dQysvIZWGQQfcQazP0iNmK1T/AHmo2Sn5CZXP8EoOvVvDzOlqIJFjNpIroroXiYLG0QVlDKRhXOCDwffXHq3hBrlGeaf+UmB4gYwyW4J6vRkMJZiWj6zY83J5IyBt1lFBjbLwjG0zrLGywQRQQQopCxSImJnfCndzLgMpOD0hkEd+MfR+6wxxiaN3jRYklaORGgWMN05IOlKCJcuS53efgeUDFbTVLwQwyzMCRFG8hA5JCKWIA9/FY7TdL1K8jjuJtR9nWVFkWG0ij2orjcB1pNzMcEc9vdQJaWR1CdVYsbCxkMeGUL7bdQ+VndQADFGwPAADPn0GK3QWsX4PSSzvJtPeUzx9EXkbuqiRTPNKJkcqAGzICwOB9ojtjG2oCiiigKKKKAooooCiiigKKKKAooooCiiigK880DU3Or3crFZIJJFskdDu6DW8aTIjEHhZDPMM+jx47kCrjx4Hm9ms43ZPap8SspIYW8SNJMFI5G7CJn9+rXTdEtrMO1vCsQKorLEpwwj3bT017t5zlsbjxknAwEXiTw8LkLJG5huosmG4QDfGf2WH68Z/WQ8H4HmvOfG1wbiJJriPpX2lyBriNHkVZLabCSTQunnMLcNkeZQHU4PNeq3GqRRrumdYQWKgysEBIO0YJOOfT35FZ3x/a25gF5If0cN9gBvaY5h03sz+0su4L8G2n0oMX4UuY4r+a8nzHFbWUECDCAk3LGSKOKCEEJlANsQLNiQFiWJxb+33Nhax3M6GGD8pSySQA73S1vDJt6oUHzrNKG2rn0Hfij6LvD9rFiMq0l5aAdZyS0UM0yj6qMFsdRI1RNwHZSM9xWw1i2i1CzmhimRlkVoxLGRII5FPlbyn7SuAcZB49KCj0mQadKEBU6ZckNbyKcpayynPRJHHRkJyjdgTt9RTfEerpcz2McCtJGmoRl51x0A6RzHpq5P1jZ77MgYIJB4rIz3U8VvcwTri3LiO+ij3P7D1GDSXdsoG5raaPcwX9RmPoCKttD8QxTGwt7dHMUWo3CCQI3s6xxLe+zxpIcBmMQQ+XOADkg4yHqNFFFBmPpC1GSG2URsIxNcQ27zMAywRzNseUg8eoAzxlhmuHT/Cd7axrDaaj9SgCotzbpM6KOyiRWTI9wI44Fa+7tUlRo5FV0cFWVgCrA9wQe4rDeJvCPs9ncva3l9CIraV0hS4ZowY42ZVXeC6jjsrCg6fA9rILy/a4m9puI2gh6oQRqI+kJREsYJC4aVieTnIzW2ryH6JNDmk09ZItRnhlaSR5YlWB9rMfK0gljLbmQK2WPIYY4rZ6bqlzBdx2d4yTddJHgnjQxsxh2mSOaPJAbDAhlODjsKDV0UUUBRRRQFFFFAmaM016ZQSbqN1MozQOLUA0yloJAaaWpCabQZ7PU1b4W1j9267m/x22n8a0u6sFqN3eQ6o8dqsE3tFuLhkm3xMiwGOEIky7s5LFsFeNx5rtPiu7T9I0q5HxtnhuFPxGGVv4ZoL7VzcN5LcRLkeaSYF0UdsLCpBc/NlA479q8/1LwH0rywl6y5e9XekcCQRMY4pbjcUiIy2bcAFiSM557HSRePoB+cgvof6WzuB/wAqmuHVvHFlIYCkjF0vYFw8M0ZBlzGwzIgAIjmJx7qCHw3oUxN84xDI63Nqhxyzm4uZRcvx2PXjI78An1q98GaPJbrI8qRwtIIV6EPmjiEEYiB34G5mAGTgYAUc4ydIabigy3jGFoHXUYl3mFClzGMfXWhOX4Pdozl1+G8etSa/p0gjs206GFhb3AlWLcIYzG0E8fkKqQPzwParTU9ZtYRi4ngjDZGJZEXdnuMMeeKpfo31OOSB4YnWSOzla3SRDuR4VAaAhvUiNlQ/FCfWg6E1TU/XT7f/APuP/t6in1vVF7aZE/wS+XP9+EVqh2/jTaDMDxPeD7Wk3IH7s1qx/DqCodQ8WBonjnsNQjV0ZD/JxKMMCDzC7e/1rWtRQYTwtpUz2FnPFm2vYbdYSJo2CzJCSgjuIzhip27lbuu7I4JBtdP0q8lu47m9NuogjkWKK3MjjdNtDyPI4X9VcBQv63etMtBNA/dSg1GKelA6iiigKKKKBrCmNUjVG1Aq02nHtSLQKBTTUnpUZoCnAUi04dvnQZd0H5Zz/wDrSB8M3Az/AJfhWlNZiYH8txn0bTZR96XEP+T1pzQI0gUEk4ABJJ7ADkmvFYoFvYnmuVVY7u4edXlVonHnAhjhd9zu3SSMYgi5AIMma9j1CzWaKSJ87JEZGwSDtcFWwRyODXn1z9HdxBzZXTSJgBoLg9OSRBwsQv4QJlQei5xxjsTQZn/6dtTIE2SlwB5DJcoWVuziyR5bo4PHn6I5NdU3g22RlEsYUnjbc3j2sbjvuigR5p2PPZ3Hb0qew1gL/JZh7HNjL2ocafANzEDZLDvnunODgowDeuM103V29s6RW0bia5bCRW8cFp1iQSZJur1LrauMtI3ToK/RdPtLW21C3ktomnht7ieCdrdgZoShYiN5l3MY3YLkHtt+OPVfDdoIrS3iAwEgiT8EUfjxWG1rwotlpV7LK7XF49pIslxKzO2GGDHGXJKx89u59fh6TCuFA92P4CgkamL3pWNC0DTSk5pAKcKBppwFJijbQL8qeoqNe9PTtQOooooCiiigRqhqVqQLQNb1poNS7aYV+dAhalxSqtK2B64+dBGDSlqQMD2P4c/4U9V/0aDMa15NT09843peQH4lkjmUf8Bq0q96w/jrX7Vbi0j68ftFvfW7PEWAcJOHiY49cLMGIHoK3IFA0inKODXNNuY7Gi3KTtJJXbt253MCc9/LjB7Z7Vl9Q8FPMeHigX3Rm7Lf1WS4jUfepoKn6Y7QSLYgy9BjdMqzDdvjJhkIK7PMTuC+Uck4FVH0XWcqarM1zGkc8llu2oqRgKJlUN0h50LBVY7wGyxyK5/EfhP2C6sC95dTiSWYFri4ljhQiIgKrxgusjbyFAOW2lR3zXDqmj79Qso16SmUSoYZ4UVSGQyhzZRsJkjZkOWmkL5Occch6d9JOG0y+UEEi2ckA8jaN3P4GtEjZAPvGfxrD6xpPs2lXwFnaW5a2uA5tW8rqIX2OR0lO7ccbSTjJO49q29gD0k3cHYuR8dozQSGlHalxn0/GjHwoGr6/KpabtpzUEZOKQmlK/OlVaAVakpAKWgKKKKAooooCiiigKw/jbxPcW9wkKhba3aPc19LFJPGjZI6YSPARux3Ocd62QulyRkZHB9B3xjPY88ce+ndVeeR655Hp3zQYWysrK55k1eW7PqEvEhT046VsUx9+asYPA+lf/bwyfGV2mbn96RmNWuo6VZS8zwW0n9LHG3c7c+Ye/jNVtx4R0kDc1paAbiuREn2hkFeB3GD+FA1/o90oj9EhHxXKMPkykEfdWU8ReEHtG32d7dRROyqB7S5SCQkKiuG3ZgckLvwTGxDHcuQuuPg7SgwT2K2yRkfUrjBDEebGOyMe/oacfBOl4J9jtcAbjiNOB3zwO1BjdO0WZY5JI7q1uY7iRnnttURA4mU9OZGljyAylNuNpUbeOOar7nxLb2vMi3Nkc4zYX8F1D3xkW8jkKvwEYr0qLwnpyEbbK0BGMfURbuTgHO3PeuyOwtBnbFAMYzhIxjOMHt25FB5xp30kxkgJq0D/u3lnJG/xzNEyx5/q1cRfSSg+1LprD3pfOpP9R4OP7VbQWluOdkI4BztTsex+VTSxxqpLKgUDJJAwAO5NB5T498bwXdo9sgDs7QEPazRStHtmjYsBuVsgA4IHfvgZI5fCGvWWnlnkj3Xcn52eSWxjdv3URJiETgdu5GTn09jJVBnhRx8BzwP8ajklibKsUb3glT3x3B+Y/Gg8w8T/SFDdwSWsbwIJ42jLdSWaRQ4wSkVvC4Y4z3ZaXw94lvIbiMOup30LQOrMbFIY+qGTpNFkKVXarg727kH5bi/8PaeSXltbYsBkt0UL4836wXP6rfgahXwhZDmMSQnj8zcXEGN3bKJIBn4EUFFefSRMJxBFplw8hkEQDSwqeoUMmwlWZQQg3Nz5QQTjIzfC71Q9rWyX4NdzE/3baq8+DoY5FeG8uopPrFUiRJj9a6tLnrRufM+zJJz9kZp0em6gOU1aN0xuAns4iwX3lo3TI+OBQdxu9UH/RbNv5t3MP8AmtqavieaP9LsLiL9+DbdR+nbpHq/jGO1QSxasva6084GcvbzKce/Am7Uu7VeR1tOyP8Aq7jg9hx1feRQXWi69b3alreVZNpwwGQ6HniSNsMh4PDAdqsqw2maFI17FfXd3AZEjcKlrH0llRwR9bIzs8qDuF7AjIraQ3KMcKysQAeCDwwyD94OaCWiiigKKKKAooooCiiig5JdNjbOQcHJxubHmzuwM4GcnPzNcw0qPIBBORKTknnqAK33YOMUUUCjTU6xPP2d2M8bmdXLfPMa10NpsZVVwcKSVwzAgnOcMDnByePjSUUCzaZExyyDO3YD2IXDrgY7cSN+NKmnxjOB3BU8nJDBQefki/hRRQNbTIy25hltoXJJzgMHAz8wPwpv5Jixt25GCOSex28d/wBxfwpaKAbS4iclecY7nH2g/bP7Sg11qoAAHYDH4UUUCSxhhg8jIP4EEfxFcUukxkAYOO2Ax5AQpj5YoooOl7VTuyM7gwPJ7NgEfwqKbTY2LFgct35P7O338ZXiiigVdPQHIBBznhmGT5c5weR5F4+HxNQjR4uRg42hcbjgAMzAj45Y80lFBPLpyNnIPIA+03ZWDD17ggc0senRqchcH5n9rf8A83NJRQMGkRY27eMEYycc7u/P7zfiaktNPjiJKLgkKp5JyEUKvf3ACiig6qKKKAooo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hQWFRQVFBYWGBYUFxcXFBQXFBgWFxUUFRUYHSkgGholGxQXIjEhJSkrLi4xFx8zODQsNyg5LisBCgoKBQUFDgUFDisZExkrKysrKysrKysrKysrKysrKysrKysrKysrKysrKysrKysrKysrKysrKysrKysrKysrK//AABEIAOQA3QMBIgACEQEDEQH/xAAbAAABBQEBAAAAAAAAAAAAAAAAAQIDBQYEB//EAEwQAAIBAwMCAwQFBwkECQUAAAECAwAEEQUSIRMxBiJBFFFhcQcjMoGRFTM0QlJioSRyc4KSorHB8ENTo7JEY2SDk8LR1OEWVFVllP/EABQBAQAAAAAAAAAAAAAAAAAAAAD/xAAUEQEAAAAAAAAAAAAAAAAAAAAA/9oADAMBAAIRAxEAPwD3GiiigKKQmk3UDqKZuozQPoqMtQDQSUU0NTS1BJRUeadmgdTZHAGTnj3Ak/cByaTdWT8f6/LCkdvaBmu7htqiNQ8kUY/OThCQOOACxC5YZOBQR+KfFiQsE6rRS4yIgUaVwezdJIZpAPmq+tU2keOL+V/ZHtGSeYnoXDRzJB0xnfJKsyIxaNcHCjDFgPKDWt8J6JFbQgRxFHfzSNI4knkY93mmGd7E+44HpxXJ4nmHt2lp+ubidgcHGxLScPz2H214/wDSgiP0eWr5e4ae4uD/ANIkmcSoTzmHYQsWD2CgdgDmur6P72WS1KzOZXhuLi36pGGlWCVkV2/eIAyfhVvquoLBBLM/2Yo3kb5IpY/4VSeGtJkTTYYllaGdkErSKqORNMxmkyrghl3uwI4OOxHeg1NFUkOoXEVsz3MW+ZDtCWuX6xJVVZFbBTcW5DHC4JLYGa7tOlmKZnREkJPlidpFA9POyLk+/ig7aKYTSbqCSimA0u6gdRTM05TQLRRRQFFFFAxv8qbUhFRtQAFBNKO1NoFpKdikbvQKTSUlOAoG0pNDUhoHLXhPiLrWt7cRXN0GWRWuX6W+Oa4QvJ04pZgd6wxxRsSkZVeyjLPmvdVqj1fwpaXLySTRBnkgNuzZIPS3bsLzgHdzu70HToTOlpCbgJG6wqZFUBIovLkoo7KifZHwWsV4u8RrLf6ZDFJsT2sOzmMZY7SI1j3kMUcMyFlUg7xhvQ9er+Dr3Z9RqEk2zlYrxVdWZSpB6kYUh/LgMQxGcjDYYYG/vTLbwXYiaL6+CRQBsj6gmj3/AG3Xec7/ADKs0jHlnQZQB6h9KMwXTZd5Ijd4I5GAJ2xPNGsrHHONhYce+oYLG51DEkss1naHmK3gbpXEifqvcSjzJkf7NcYB5OeKf4qh9pv7OzY5hUSXsy84kEBRIEbHderJuIPB2CtcP9ffQYaa4/JNzD1rqRrK5WUE3chkME0a9Rdsreba6hhtOeQMd8VYxeMDIN1vY3s0fpII44lYe9BPIjEfdVF401NF1K1juWRooTJcbmiPRt2kQQ2guHyQAZBK284wdnbvXoUBJAJIJwCSPsnjuPhQV2h69HdB9gdHjbZLDKuyaFiMgOvPccggkH0Jq0xXntpq8kup3NxZWr3EXSjtesJEigeSJ5Hkbexy4XeEBVT2b0rQm51Ru1vZJ/OupnI/s24H8aDQg0ZrMl9W/Y0//wAS4/x2Usd7qq/btbOQf9VdSof+JBz/AAoNKKev+dZk+Jpk/P6fdIPVoelcJ+ET9TH9SrjRNZguo99vIHUEqwGQyMO6SIwDIw9zAGgsKKKKAooooEaomPNStUNA89qRaU+v+u1MoJB2plGSad8P9ZoEXvTh2qOlyaBe5pCacKavegSmXE6ojO5CoilmY8BVUZYk+4AGpGrP+P7SSXTbtIgS7QthR3cDlkHxKgj76DOXepTXCrNcXU1lDLk21taJvvZkGMTSAI7cgg7FXChhuOazXh3wYZ9ptLiO4szcoZHZOhdRNDN1pYp0CAyknAAYjHlIGK1V3rmhyr15ZbeQuFbDHdOuF2pEsY+sXAJGwAcs3GSal8PalsvIbeCxS0tp4JZsFVjnYxGNVd4k4QYbGGyx9duMELPxNHLb3MV9HG8yrE8E8cY3S9J3WRJY1/WKMpyo5If4Vw3n0m2gPTt1muLpvsW6QypISe28yKAi+pJ7DnmthdwB1KNnBGDhmU/2lII/GubTdIhgBEESR7jliqgM597N3Y/M0Fb4d0DpxSvdbJbm7Ia5OAYzxhYFB7xIp2gHvyfWuQ/R7Z4KqbiOI53QRXM6QEN9pemHwAc9hgVqiKUdqDnsLOOJFiiRUjQYVVGFUD0ArqApi/5U+Rtq5xnA7DAz+PFA3bQVrN634ztoCytcQK6kYTqb3fI5xHEGcHPH2TVVP4nuZ2ZbSyupkIwGlX2JAcjziaRt5AGeAnP8KDbo4zjIyOceuPfisfpMqXGsSS2uOlBbmG5lT7E87MrRxZHDtGobLckbwtMi8H3Nx+m3OyMgBobTcpkAz5Z7x/rZRzjA2ithpunxW8axQIscaDCogwB/8/H1oOqiiigKKKKBrCjbTqKBNtMK/CpKKBgWnYpaKBhWgL91PooGH3UgWpKKBgWl2U6ig5o7CNWLqiBj3YIoY/NhyazGwvrh90Omgf1p7g/+WAVsKyvh4b9S1KT0U2tuP+7iMrY++4/hQacj/QrIR+MZZZJY7XTrmR4WVZDK8MCqXUOvLOT9lgcBcjPatlWX8FjM2pP+1qDD7kgt1/xBoGC51d8bbeyh/pJ5ZWH3JEoP4imPpWrP3v7aL+jsy2PkZJTWuooMrF4ZuyMTarct/RRWsP3ZETH+NPHgS0b88Jrk/wDabiaZf/DZ9n92tPRQV2n6JbwDEEEMX9FGqf8AKK7gtPooCiiigKKKKAooooCiiigKKKKCOedUUu7KqqMszEBVA7kk8AVl5PpI00EgXStt+00aSyRr8WkRCoHxJrj8YQxPf2y32TZNGRGr/ozXe7yrP6E7Psh/KSD611eLb2TdFp1kqpLcxuTIQOna26YWSUIMbn84VV7ZPOBQR6rqd7BE16k1rd2qqZmjjiaNzABuLwzdV1dgvPIAOD2rYRuCAR2IBHyNefajEJFXQrJyFigjS6mbG6K3IHkUY80si+oG1Q2e+Mbe2vozI8CnDxJGxUgjCSbgjKSMMPIw49VNB2UUUUBRRRQFZfwCN0d1N/v7+6YfzYn9nX+7AK0N9ciON5G7IjOfkoJP+FU/gG1MenWit9owI7Z775R1Hz8dzmgv6y/gI5S8Pv1K8/uylB/BBWorNeBEKx3QP/5G9P8AanZh/BhQaWiiigKKKKAooooCiiigKKKKAooooCiqrxBr8FnH1J32hmCIqgtJK7cBI0XlmPuFU6XupXPMUMVlGezXOZrgj0PQjKoh+Bc/L3Bra5NQ1OGBd08scS++R1QfixrEyaQrXcdtdX17cyyRSyFUmFvAgiKA7o7faRnqDGSexq9s/A+nxkMtpCWBzukXqvkdjvl3HPxzQVXiPxDb39vPaWkbXrSxtHmJf5PGxHleS4bCDa2D5SW44FSeLrF7eCO/jcG5sIDv3HCXMICmeJj6E7Nyn0YD31rSyovoqqPgFUD+AFef+Pri2vLMXVvcJMbaUCOIN1be4mZlVIJoQw3ktt2n0znkUF7r5iafTpU8tw83k4w7wtExnR/3AmGOezKnrXTZzCTUpymCsNtFE7Dn6x3kk6Z+KrtOPTqD31n9Qu5PqrXU2SK4LhrS+hUiHrqPKjAnySdwUJ2yKSAecV027Oskk0EQjvEx7ZZqcJdKc4nhJwCxwSknG7BR8EeQNuGp1ZJdR6ai7t8y2b5MsQBMkBBIeWJPtDaQRJDjIIJA3Aq+mgnV1V0YMrAMrKQVZSMhgR3BB70E9FR0E0FB9Ich/J1wgPmmUW6/zrl1gHH/AHlcHjXxd7EYLS1RZb24KpDExOxFztEsuOQgwfntPuNT+MbherZRMQE6zXUhPpFZIZd33SmGvMLS1vY9QXXb2FjakNKAjxmSGKSNkh3RswPlVwcDnPxoPSobTWRybqxf4NbygfIFZAatvCmlS28Tid1eWWeWZygIjBlbIRA3O0DA554qPwz4qtr4ObZy4j27so6EbxuXhwMgj1q6zQSUUwf50m6gkpM0wmjNBJRUYNKWoH0VGDT1NAtFFFAUUUjUHmP5VJ1a8228l1eQskNvHwkFrA0aO0zysNqF2dskZYhcAYq9uNLlKGXVLwJEBlobdjb2qD3STZEsv3soP7NUvg/xTZ2VpIL6UQ3oklkuklBE8kxZiWRcfWKV27SuRtxXVpapNEmqarIgQgS28UhAt7WNuYm2niScqQS5yQThQKDpg00N0ptMtkg6BfY0idBLhJABJFsC7wrbVIkYDBVSA4yD33vjGKPEYjkluyP0SHZLMhzj61kYpGvY7mYcfhVNqWsS3iK3UksdPeRIxJtYXl60rBEWFcFoo2JHmxuI54GTWu0TRYLWMRW0SxIPRe7H9p2PLN8SSaDN3OgyXKmbWJUS3Tz+yRvttowh3brmY4MxGBkcIMdjWf06ewm1CG8lEVrGFVbKJh03ucEol5JGOETzFYtwBOc+4VvvFegLe2zQsxUkq6NgMFdDlGZD5XXPdW4I/GsRb2U9zLcmcwRIzWy36szLLB7EN+IsjabeUBXDEjAd+5HAaH6T5VNg8GxZJborbwxsAcyyHAfkcbBl93psp2mSw3aKimSC7tAF+tAFzCcAZYHIlifaMkEo+O+QCKtrC5v5k1KFumIQRZQzL5JkcESzSjG6PqggKRyqqCR5iK7t0eojMZez1C0OMMB1oGPdHXtNbv7wdrDBBBHAS2rSR3BYR7Z3ZfaIUIEU6ZCC+tyxA3LlQ4+1twDkhC1rpmktBLJ03Hs0nnEG381KT5zGwPEbdymOGJIPOKqdC8QpdySWtwFhv7ZvPGjZ9PLPbseWRlYcEZAbDDB51XzoHpTaymo+MWguZ45LSU28CxF7iIhyolUne0A8/TBVgWXdjYeKvxqsPQNyJFaARtL1FIK7FBJYH5A0GO8Q6fLfzaikDKGjtUsoy5ITfORNc5IBIzGYV7Gl1TSzHH7VqjJcvGyrbWcQItllfyQxpG3MspJxvfsCSAAM1ceDk6NiJ7giNpupeTljgIZiZCGJ7BE2r8kpNBha8lF9MCsSgiziYYKoww11Ip/2kgOAP1U+LGg6fCGiyW8TvcMHurh+rOy8IHICrGn7iIqqPln1q9FBoH+dA6miuDxHrMdpA88u4quAFQbndmIVI0X1YkgCqaPx5aIQLnrWje66hkjGf6XBjP3NQahjQRVXY+IbSb8zdQSfzJY2P3gHNWSOD2IPyINA4GikNLuoAU9KbnNPU0C0UUUBRRRQQXNujfaRW4I5APB7jn31hdN8IQqyvHp5DRnEft9x1FiAPBhjR5lAGBj7J47it+1cF5p/UIy8qAekcjRg/Pbz+FBS31qkB9t1CfqNF+bULsiiZgRiCHJZ5mztySzHOF25xVr4dmme3ia5UJMybmQcbCxJVT+8FwD8c0630aFHEgQNIMhZJC0sqg9wskhLAHA4B9K7aDm1iVFiPU3Knq6ZBj90mV5AB/WHbueMmsbfabC88J1LzdkiukbZb3qMd0cF4qeXcGwQp+rcny/aKDeAVnNS0VolcwRia3kB6tk+NjA/aa33cI55JjPkY/sEliHDfXE19M6W1yba2tiFM8e09a6HaIbuDEh2hx+sW2+hpbq19rKrIfY9UgQlJI+crkAvHnie2Y4yh+znB2nk1ltHbaj07K1iK6dbENcqUeINIMmOzwcNuVyJJPiqg8k1YX+lOuy3uFluLYuoguoi3tlm54XqOvnwM46y844cEZYhnrfTPaL1IL9WgvSbm4WeAlELBbaKOS0kzlsLECUbttORir6LxVNZfU6mjuQD07q3iZ47hVGWZ40BMUiqCzDtgEjitJrehx3MQjk3ZTDRyqds0Ui/ZmjcfZf+B5BBBxVNpPiGSKU2d+B7QEZ4pEGI7+NBkmNf1Zh+tF6ZyMg8Bw6l/K75uh5oUt4Y55I2AkDTMZrWWI+rReV+eNs579jl4tOY3PsKuYWnkUXluq/ya4twGlN9a+kXUEfTZV4zJj0Bq78MaANNu4FDl1u4Dbzbm3KtzCvXiRf2U6TSqq+5F9Tz0/SZqFrbRxN1hBew/ooiUPIcjHRMQ7wsBtIOB2xyMUFlqiC/ufZB+i27K11+zNJgNFafFRw7/wBRfU1rs4AryH6NvEdqtwkYLxz3SYuI5T5jdgvL1hgbT1BJKpxgqY41IBNethaBWpA1KwpjsFBJIAAJJ9wHJNBktTPteqQwd4rFBdSDjBuJcrbKfiqh3+e2um08aW8hwwKRlbhjJKUWMJbzLb7mOeA7khc8naa4vBkypZy39wwjN7K1wWfGVSQiO1jHvPTCYAySWwM5rM23hy3t1haK7hi6kEUQ6iSwm7a29oacyqrJIqlniYnPeMA5BwQ1MMWlXty8Xs9rMywpL1NkJ3iRpF2rxuJHSJPuyK47jw1oHTMrLZqiv0zIs2xVkxzHuRxh8Z471S6XotmWWJr+2ZJXjeIx49paaK3hUkTlvLkt1CoG5urgnBILpdGiSBVOowD6rEkheaIOiFLUTK6y7d0eJFWPBTc44z5iHbf+E4SxXTL+aOaNQ/syXzkFdrbcbi5TcWTzMrDCgADOaxL3t5avI1xfXskUTAS7JVjng27UZzDJvjeNpXKoAwLhGK5AJr0zRLGO0Et40kC2vSZ1EG5oQCdzTozE7NyhQUj8pPPmJ45NB0AX11+VLuLYpCeywPyVVN2y5nU8dU7iVXsgOeWOaDo+jrXDO91H7WbtIuiySOixyKsquDFIqqvmDxtwRnmtyorkttOiSR5UjRZJdvUdVAeTZkKXYctgE4zXZQFFFFAUUUUCEUgUU6igQik206igaFpxFFFAwR47cZOe3r76XZTqKBpFZXxZHm80tf8Atcrf2LWc1rKy+p/WatZp/uba6nPwLmGFD+Bk/A0FNqdu96l/DbzJHcxahC1uzEeRoILMs2MHP+0Hb1wazUulwSaD1+m7XE0tut0/El3LIl1HHMil+53Kdqdvs9629nDbPrEvTihWW2t1LsqoJWlujyzHG47Y4lGc/wC2IrF+MW9kuJ7LzBLy6tryAL1c9Tf/AChFMQZ89SJHAQZ8/GDyAodL8OpcSRyuXEjap7KHw8cydG1eRXKv542EgVtjFsbAMkAV6h4A8VG7V7e5Ux31sSkykYWTazJ1ovehZTnHY/DGcFoE5GpLaRhBJ7UbxVGzYjLZTwMkgiJVSJFTKhmI3cszZNWmnwXe/wDLLLDt8srQ27SPI0TosV5GwdRh06SPtH60LD9ag9Y2VnfpGuTHptzs+3JH0Vxx5rhlhXkduZBV/aXKSoskbB0dQysvIZWGQQfcQazP0iNmK1T/AHmo2Sn5CZXP8EoOvVvDzOlqIJFjNpIroroXiYLG0QVlDKRhXOCDwffXHq3hBrlGeaf+UmB4gYwyW4J6vRkMJZiWj6zY83J5IyBt1lFBjbLwjG0zrLGywQRQQQopCxSImJnfCndzLgMpOD0hkEd+MfR+6wxxiaN3jRYklaORGgWMN05IOlKCJcuS53efgeUDFbTVLwQwyzMCRFG8hA5JCKWIA9/FY7TdL1K8jjuJtR9nWVFkWG0ij2orjcB1pNzMcEc9vdQJaWR1CdVYsbCxkMeGUL7bdQ+VndQADFGwPAADPn0GK3QWsX4PSSzvJtPeUzx9EXkbuqiRTPNKJkcqAGzICwOB9ojtjG2oCiiigKKKKAooooCiiigKKKKAooooCiiigK880DU3Or3crFZIJJFskdDu6DW8aTIjEHhZDPMM+jx47kCrjx4Hm9ms43ZPap8SspIYW8SNJMFI5G7CJn9+rXTdEtrMO1vCsQKorLEpwwj3bT017t5zlsbjxknAwEXiTw8LkLJG5huosmG4QDfGf2WH68Z/WQ8H4HmvOfG1wbiJJriPpX2lyBriNHkVZLabCSTQunnMLcNkeZQHU4PNeq3GqRRrumdYQWKgysEBIO0YJOOfT35FZ3x/a25gF5If0cN9gBvaY5h03sz+0su4L8G2n0oMX4UuY4r+a8nzHFbWUECDCAk3LGSKOKCEEJlANsQLNiQFiWJxb+33Nhax3M6GGD8pSySQA73S1vDJt6oUHzrNKG2rn0Hfij6LvD9rFiMq0l5aAdZyS0UM0yj6qMFsdRI1RNwHZSM9xWw1i2i1CzmhimRlkVoxLGRII5FPlbyn7SuAcZB49KCj0mQadKEBU6ZckNbyKcpayynPRJHHRkJyjdgTt9RTfEerpcz2McCtJGmoRl51x0A6RzHpq5P1jZ77MgYIJB4rIz3U8VvcwTri3LiO+ij3P7D1GDSXdsoG5raaPcwX9RmPoCKttD8QxTGwt7dHMUWo3CCQI3s6xxLe+zxpIcBmMQQ+XOADkg4yHqNFFFBmPpC1GSG2URsIxNcQ27zMAywRzNseUg8eoAzxlhmuHT/Cd7axrDaaj9SgCotzbpM6KOyiRWTI9wI44Fa+7tUlRo5FV0cFWVgCrA9wQe4rDeJvCPs9ncva3l9CIraV0hS4ZowY42ZVXeC6jjsrCg6fA9rILy/a4m9puI2gh6oQRqI+kJREsYJC4aVieTnIzW2ryH6JNDmk09ZItRnhlaSR5YlWB9rMfK0gljLbmQK2WPIYY4rZ6bqlzBdx2d4yTddJHgnjQxsxh2mSOaPJAbDAhlODjsKDV0UUUBRRRQFFFFAmaM016ZQSbqN1MozQOLUA0yloJAaaWpCabQZ7PU1b4W1j9267m/x22n8a0u6sFqN3eQ6o8dqsE3tFuLhkm3xMiwGOEIky7s5LFsFeNx5rtPiu7T9I0q5HxtnhuFPxGGVv4ZoL7VzcN5LcRLkeaSYF0UdsLCpBc/NlA479q8/1LwH0rywl6y5e9XekcCQRMY4pbjcUiIy2bcAFiSM557HSRePoB+cgvof6WzuB/wAqmuHVvHFlIYCkjF0vYFw8M0ZBlzGwzIgAIjmJx7qCHw3oUxN84xDI63Nqhxyzm4uZRcvx2PXjI78An1q98GaPJbrI8qRwtIIV6EPmjiEEYiB34G5mAGTgYAUc4ydIabigy3jGFoHXUYl3mFClzGMfXWhOX4Pdozl1+G8etSa/p0gjs206GFhb3AlWLcIYzG0E8fkKqQPzwParTU9ZtYRi4ngjDZGJZEXdnuMMeeKpfo31OOSB4YnWSOzla3SRDuR4VAaAhvUiNlQ/FCfWg6E1TU/XT7f/APuP/t6in1vVF7aZE/wS+XP9+EVqh2/jTaDMDxPeD7Wk3IH7s1qx/DqCodQ8WBonjnsNQjV0ZD/JxKMMCDzC7e/1rWtRQYTwtpUz2FnPFm2vYbdYSJo2CzJCSgjuIzhip27lbuu7I4JBtdP0q8lu47m9NuogjkWKK3MjjdNtDyPI4X9VcBQv63etMtBNA/dSg1GKelA6iiigKKKKBrCmNUjVG1Aq02nHtSLQKBTTUnpUZoCnAUi04dvnQZd0H5Zz/wDrSB8M3Az/AJfhWlNZiYH8txn0bTZR96XEP+T1pzQI0gUEk4ABJJ7ADkmvFYoFvYnmuVVY7u4edXlVonHnAhjhd9zu3SSMYgi5AIMma9j1CzWaKSJ87JEZGwSDtcFWwRyODXn1z9HdxBzZXTSJgBoLg9OSRBwsQv4QJlQei5xxjsTQZn/6dtTIE2SlwB5DJcoWVuziyR5bo4PHn6I5NdU3g22RlEsYUnjbc3j2sbjvuigR5p2PPZ3Hb0qew1gL/JZh7HNjL2ocafANzEDZLDvnunODgowDeuM103V29s6RW0bia5bCRW8cFp1iQSZJur1LrauMtI3ToK/RdPtLW21C3ktomnht7ieCdrdgZoShYiN5l3MY3YLkHtt+OPVfDdoIrS3iAwEgiT8EUfjxWG1rwotlpV7LK7XF49pIslxKzO2GGDHGXJKx89u59fh6TCuFA92P4CgkamL3pWNC0DTSk5pAKcKBppwFJijbQL8qeoqNe9PTtQOooooCiiigRqhqVqQLQNb1poNS7aYV+dAhalxSqtK2B64+dBGDSlqQMD2P4c/4U9V/0aDMa15NT09843peQH4lkjmUf8Bq0q96w/jrX7Vbi0j68ftFvfW7PEWAcJOHiY49cLMGIHoK3IFA0inKODXNNuY7Gi3KTtJJXbt253MCc9/LjB7Z7Vl9Q8FPMeHigX3Rm7Lf1WS4jUfepoKn6Y7QSLYgy9BjdMqzDdvjJhkIK7PMTuC+Uck4FVH0XWcqarM1zGkc8llu2oqRgKJlUN0h50LBVY7wGyxyK5/EfhP2C6sC95dTiSWYFri4ljhQiIgKrxgusjbyFAOW2lR3zXDqmj79Qso16SmUSoYZ4UVSGQyhzZRsJkjZkOWmkL5Occch6d9JOG0y+UEEi2ckA8jaN3P4GtEjZAPvGfxrD6xpPs2lXwFnaW5a2uA5tW8rqIX2OR0lO7ccbSTjJO49q29gD0k3cHYuR8dozQSGlHalxn0/GjHwoGr6/KpabtpzUEZOKQmlK/OlVaAVakpAKWgKKKKAooooCiiigKw/jbxPcW9wkKhba3aPc19LFJPGjZI6YSPARux3Ocd62QulyRkZHB9B3xjPY88ce+ndVeeR655Hp3zQYWysrK55k1eW7PqEvEhT046VsUx9+asYPA+lf/bwyfGV2mbn96RmNWuo6VZS8zwW0n9LHG3c7c+Ye/jNVtx4R0kDc1paAbiuREn2hkFeB3GD+FA1/o90oj9EhHxXKMPkykEfdWU8ReEHtG32d7dRROyqB7S5SCQkKiuG3ZgckLvwTGxDHcuQuuPg7SgwT2K2yRkfUrjBDEebGOyMe/oacfBOl4J9jtcAbjiNOB3zwO1BjdO0WZY5JI7q1uY7iRnnttURA4mU9OZGljyAylNuNpUbeOOar7nxLb2vMi3Nkc4zYX8F1D3xkW8jkKvwEYr0qLwnpyEbbK0BGMfURbuTgHO3PeuyOwtBnbFAMYzhIxjOMHt25FB5xp30kxkgJq0D/u3lnJG/xzNEyx5/q1cRfSSg+1LprD3pfOpP9R4OP7VbQWluOdkI4BztTsex+VTSxxqpLKgUDJJAwAO5NB5T498bwXdo9sgDs7QEPazRStHtmjYsBuVsgA4IHfvgZI5fCGvWWnlnkj3Xcn52eSWxjdv3URJiETgdu5GTn09jJVBnhRx8BzwP8ajklibKsUb3glT3x3B+Y/Gg8w8T/SFDdwSWsbwIJ42jLdSWaRQ4wSkVvC4Y4z3ZaXw94lvIbiMOup30LQOrMbFIY+qGTpNFkKVXarg727kH5bi/8PaeSXltbYsBkt0UL4836wXP6rfgahXwhZDmMSQnj8zcXEGN3bKJIBn4EUFFefSRMJxBFplw8hkEQDSwqeoUMmwlWZQQg3Nz5QQTjIzfC71Q9rWyX4NdzE/3baq8+DoY5FeG8uopPrFUiRJj9a6tLnrRufM+zJJz9kZp0em6gOU1aN0xuAns4iwX3lo3TI+OBQdxu9UH/RbNv5t3MP8AmtqavieaP9LsLiL9+DbdR+nbpHq/jGO1QSxasva6084GcvbzKce/Am7Uu7VeR1tOyP8Aq7jg9hx1feRQXWi69b3alreVZNpwwGQ6HniSNsMh4PDAdqsqw2maFI17FfXd3AZEjcKlrH0llRwR9bIzs8qDuF7AjIraQ3KMcKysQAeCDwwyD94OaCWiiigKKKKAooooCiiig5JdNjbOQcHJxubHmzuwM4GcnPzNcw0qPIBBORKTknnqAK33YOMUUUCjTU6xPP2d2M8bmdXLfPMa10NpsZVVwcKSVwzAgnOcMDnByePjSUUCzaZExyyDO3YD2IXDrgY7cSN+NKmnxjOB3BU8nJDBQefki/hRRQNbTIy25hltoXJJzgMHAz8wPwpv5Jixt25GCOSex28d/wBxfwpaKAbS4iclecY7nH2g/bP7Sg11qoAAHYDH4UUUCSxhhg8jIP4EEfxFcUukxkAYOO2Ax5AQpj5YoooOl7VTuyM7gwPJ7NgEfwqKbTY2LFgct35P7O338ZXiiigVdPQHIBBznhmGT5c5weR5F4+HxNQjR4uRg42hcbjgAMzAj45Y80lFBPLpyNnIPIA+03ZWDD17ggc0senRqchcH5n9rf8A83NJRQMGkRY27eMEYycc7u/P7zfiaktNPjiJKLgkKp5JyEUKvf3ACiig6qKKKAoooo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UUEhMUFRUVFxUXFxQXFhUXFBQUGhcWFhQUGBUYHCggGRolHBcVITEhJSorLi4uGB8zODMsNygtLisBCgoKBQUFDgUFDisZExkrKysrKysrKysrKysrKysrKysrKysrKysrKysrKysrKysrKysrKysrKysrKysrKysrK//AABEIAOQA3QMBIgACEQEDEQH/xAAbAAABBQEBAAAAAAAAAAAAAAAAAQIDBQYEB//EAEgQAAIBAwMCAwQHBAUKBgMAAAECAwAEEQUSIRMxBiJBFDJRYQcjQlJxgZFicqGxFSREgvAWMzRTkqKywdHxQ4OEk9PhVGNz/8QAFAEBAAAAAAAAAAAAAAAAAAAAAP/EABQRAQAAAAAAAAAAAAAAAAAAAAD/2gAMAwEAAhEDEQA/APcaKKKAopCaTdQOopm6jNA+ioy1ANBJRTQ1NLUElFR5p2aB1NdsAnGcA8ep+VJuozQYbTPDMWoWcd1cBJbi5jWUSSr1ktxIAwjihc7FCKQvbkrubdzXDLBNotukNobi6AJYRm0MkfmJJDTRleiD8fMF48prrOoy6fdm1t4ZLuBw0/RiwJbIOxyNzEI0TtvKqWDDDDkAVpNK8SwzyGJepHMoLNDNFJE+0EAsNww4BI5Ukcj4ign8Pa2l3CsiFA2B1IxIkjQyfajYoSMg/wCBXWszCTYwGGDMrD0wVBVgfXzAgjvzwMc1WvaAs/1sTdC6QfVXKjzqRyEf/WRHsUbgjtg4Ip5Ndu45VlvLZYIljCdTqGSISMw6juYwTHH5FwzAAAksRyAG2orjjnk+1GpHoUk3fn5gv8M107qB9FMJpN1BJRTAaXdQOopmacpoFooooCiiigY1NqQio2oACgmlHam0C0lOx/j50jd6BSaSkpwFA2lduOfhUN7dJEjSSsERFLM7HCqoHJJrMHxSZ1PT0y8nhP22SCNJB3DLHPIrMPUZAoNTZ3KSKGjdXU5wysGU4JBww4OCCPyqQms9p3ii0kR1Z/ZjGNskM/8AV5YsjjIJHB9GUkfA1z6dqCNPGbO9juYWLLNEbiOUxjazLNG+S/vBVKkkYbIxg5Do0PzX2oP91raH5+SASnn4fX/zrs13S4plV5GMTQbpEuFYI8HHnYMwK7SPeVgVI7g1X+BcvDNcel1czzp84iRFA35xxxn86h+kG7TZDaS5WO8cxSSYYhI1UySAbed7BSo9BksfdwQ7fCl/POryMVa3OOhJ02ilmHOZSpYgIeNpwN3JwBjJ4o19LaOTdGZtsTySRqV3iPBAcoxGYyQVZh7uRkYyQ248VQLiK2D3cm1SI7fa+1Oyl5SwjjHB95gTjgGqXUdCu9QlWSaNbERRTJHIswmn3ymLugUR7MIwKknIYjjvQafwlYPBZWsMhBeKGNGIORlUAOD6j0z8qs6hsLRYYo4lyVijSNSxyxVVCgk+pwO9TL3oBqMUhpe9AA0ZpDTgaBBT1/503NPWgWiiigKKKKBGqJjzUrVDQPPakWlPrWY8d3ciwRQxOY3u7iK2Eq8NGr7mkdT6NsRwD8SKDpv/ABbCjmGJZrqZeGitkMhQ/CSTIjjPyZga4xrmoufJpW0fGa8hQ/7Mayfzq70fS4raFILdAkaDAUfxZj3Zj3JPJNd4Hp/jNBmor3VD/Y7Nf3ryU/8ADbGnC91QDmzsn+S3kqn/AHratBS5NB5/411a4ltJYpNNu1fyOhiEdzE7xOkqo3SYuFYoFJK9jWj0zxPDdRMYJEWYKcwTEpJFJg4WaI+dRn1xyBkZq/FV2oaJbXBHtFvDNjt1I0cj8CwOKDEeFbaG91C8muPZ55YJWhCkCURwAIbcwnO1Rnr7uCSx7jBzrtS8K2VwhSa1gcY/1ahh6eV1AZT8wRWd8ReEUiuVvbbqQYiEbm1Ub4lXlJFgClZkx5XjKkkBCvK89+n3Gosm6KbTrqM8CX66I/3lQyKT8htoJfDJe2uGsGYyRJCkttI2N6w7jGYHP2ihC4buVPPIzWU8WeIFe8lZNsjWYW2ghW7eC4kvJim8okfMiZaFCGIA2v3rZ6XpcsTTXNw6zXLoq4jQpGkce5khjUsWOWZiSTkkjtgV5rplhttIpdWeaKAStIlo5jimub5+o0sjOdhji87gKzjgFmIBAoPTfCelx20AjEiyzEl7iXKl5Z25d3xz34APYAD0q8Brz23isydMubG3S3eacoAkaRs8PSn66Ps4dBs3A5IJCkHnNeg7aBzGkWkNKO1Agp4H/amLUtBHtoK0MabQOWnp2pqr/wDf/SpKAooooCiiigawo2/OnUUCbaqvEWirdQmJiUOVdJF96KVGDRyKD6hgOPXketW1FBk0124gXbfW7jA/0q3Rp4HP3miT62P4kbSP2qsdN12O4OLea2lUY3FJcyA/aHSA8p/Fqu6rtT0C1uP9ItoJfgZI0cj8CRkUCLevtZmtpV2jgExF3OeyqjkfqRXUXOVGxsN3IKeTjPmy2e/Hlzz8uapW8FWn2BPH8orq6iA/upKB/CmHwXF/+TqA/wDX3f8A8lBojTWIUZOAB3JPas7/AJDWx9+S9f8Aevrw/wApaoLLwZY3kqukANrC/EjvJI13KpIOGkY/1dT6/wDiMPujzh6BA4ZQysrKRkMCCCPiCOKqLvV7CC5CSS28dzLhcEoJWyfKGI5AJxjPc4q6jjCgKoAAGAAAAAOwAHYV5jpmj219qerR7AI0gitCy43F5S8k8mTnMgkUeY5OUFB6Jq18lvDJNK2I4kZ2OMnaoycfE/AVkIPE9m/TnvwttdxrIgtZCWkRXdWBSIDMjMqRkFQT3XvkVZeIYvaLi2sc7kXF1cZwd0cTAQI378wDfMQvWp20GY0CzknuGvp0aIbDFawsMPFAdpkkkX7MkhVfL3VVUdywrTbadRQMC0bTT6KBu2lIpaKBhX8KAtPooCiiigKKKKAooooCiiigKKKKAooooCiiigw/jPWY3uUsJbmO1haMS3EjyCJpoyxVbaJyRjdhtxHIXAHvVbSeMNNgQL7baKqAAIssZ2qBgAIhJwAOwFXd3ZxyjbLGki/ddVYfowrP+IfCcTW7eyQwQ3CFJYXWNFHVjYOisVHuNja3yY0HCfGUl2Nml28sm4cXcyNDaRg/bG8B5SPuqPhzUX0ZaOtr7cQ5Ye0lWlbvI0UUYmlY+mZTMflXfZeP7Iw77ieK2lXIlt5XVZopF4dOmTubnsQORjFUccjNpEMaEiTVJnAI94JdzSzzP8tsBkOf2RQaLwTmZZb5gQbt90eRgi1TKWw/vLulx8ZjWlpkEQRQqgBVAVQOwUDAA/Kn0BRRRQFFFFAUUUUBRRRQFFFFAUUUUBRRRQFFNJqm8QaxJB0BFEsrTSmMB5TEq4illJ3BG9IiAMDk9xQXdGaycXjy0AQzt7NvOEMhUwydxmO4jLROOPvZHGQK50+kGEs6iGZ2SWRcRrvZreMukl4o+1EHjdDtycgAA5GQ2eaM1nvD/iYXTsvTMalerAxP+kW24oJlGPL5hnaeQrxk43YF8DQSUmaTNMJoJM1jPGXjCaylcpbiaCCBJZyrfXL1XmSEovYoGhO8nsGB9DWvBrOTov8ASbxuAy3NiAVIyrLDM4YEeuRdYoOC/hktNHmaUh7qSKQu/BLXdwdqop+6HkVFHoqqK6tPsR7dBCv+b06zQD4dWb6pMfNYoH/KauBdBvDLBaybHsbeZZ1nL/XMkYJt7WRCPMySbDvzyqLnzZzc+EvN7TPz9fdTYz9yEi1THyIh3f3qDR0ZplJuoJKKjBozQSUUwf8AOk3UElJmmE0ZoJKKjBpS1A+iowaepoFooooCiiigY1YPxhGyX0Uhlk2/1WSOLcekOndJBdMU7ZMV2nPB8vqK3zCsH9JqH6tkHn9nv1T94QrcKP8Aat1oM3ZT2kSW4EeZLO0uZZVCkJO8UZtI1dfcllKlsZywHyNcuo6TdR7fYZtktukGmRLhQk7vEZ71hx5SCUOR2MTfLFnoVtFc6ReXFwQIzPPPDKq5aIQcQyqD3YMjnHruI9a43uZYYmduZbK1eVzjltW1EkquB3KiQjA9JRQWGm+J2njgl9kNu0ZkexUf2i2iJiuLMjjbKY0LKnYlYyPdNek21wsiK6MGR1VlYchlYAqwPwIINUUvhNW06K0DbHgji6M2BuiuIlGyYfPcCT8QSPWq/wCj3ViwltpFCSRMx6f+ry2JoRzyqSElfTpyw0GzJoFIKfigYazmveTUNPk9G9qtz8PPEJlz+duR+daRu9Y7xxqO5P6tFNcTWs0U56SAqnSbMqF2IUuY+ouxSX8445FBp9SvRDDLM3aKOSQ/gilj/KuTwtaGKzto25ZYYgx+L7QXP5tk1Q/SLr8C6ZOBNHuuICsK7hvlEoCgogOW4bPAqma7uDGz293qRmOFtUmitES7fHLC3MKyJCpxudtoAOQaD0xjRTIc4G7G7AzjtnHOM+lSr8f8YoExSCg0CgdTRTnpqUAxoIpKUCgAaKQ0u6gBT0puc09TQLRRRQFFFFAjVivpEcL7KxOAJLrJ9AP6PvCf5VtGrz/6YIwbWHc7Rr7QQWUKzFTbXKlArcMXzsx+360HBdIlnpNjaS+Vdiz3IHcQwgXNwPnvlMcWPXq1Jo2nPJNb28o+s3HVL74ddyRaW/8AdIzj4W4+NZ9tSkmlM96yyC16ayiIHE7wyN0LWNCOZJrkFyBxtt4j2YV6R4S0l4Y3luMG6uX6s5HYNjEcKn7saBUH4E+tBoia8u+kMix1G01GIMSRIt1GoJ3Wy9NZJyB6qGjBPrtj+FenAVntLjW6uLidlDRANZxAgFWVWPtTfg0v1ZHr0PnQX8cgIDAgqRkHPGMZBz8KwGveLlmZUWZ4LRtyiWHcby+ccbLNEBYRA95sc4wuBlqWKwl9pXS55ALNUMkQy3Vu4FIAtHfttiyA3O502Z4LZ49Q1WQxHU/qoktWnt7OGM+eZzIbVVmlOEERdQ2wDA2g7uKDM3+pajI0pub24hsrbprJt6MNy8rbRHA0kflWVtylvMVQHLYOVDNV0aGCJzEJTcskjx29s85iRLedluFZgwZ42TvI53MSdoGQg547cKkIe+hkuiWjUpc2U1vCzlnmuXhkiYrwHZ5NwZjxkZAG68MWqMgt9MUQW2AJr51HWu8DB6Cvy+efrWG0ZIUH0C30+10+1SJ7WGGMzIrRiGEPcyqdpUrgFiuG5J4G4EkYqs+j+7Fxe30wXpmMR27I0pmlYhnfqM+4qoyzJtTygqQCQBXXLpqQdPTbANG8kYaa4yWlhtV8gPUbJMjcpGDwuGIGExU3iDQLaCOF4uvC8QW3iW0YLNMjHK2x3AhlJG7ccFcM24eY0GuU0/NYjRNcFmrRagZoCZXMck8jTQ9NiNie2nIJ78SEEZwMgA1sYJFdQysrKezKQQfwI4NBI1IGpSKTHzoFJ4oXsaCKMcUCLT9v603FSGgZikOKRjQBQKtSKOKaq0+gKKKKAooooEIryv6adV2vZQxo8sqS+0BEVnPURJBaqwXnzSbuPURv8K9VrGeOfD9usV1fBJjOkDNmO4uYt3TRigKxyAYHPp8aDCeD7ZdP6IvIpZriP6yOxt1ErxSSjzXVy5YL13A2oucqqgDJJNemW/jKyaETNcxwruKFZyIpEkHvRMj4IcccfDntzWYvLXTrK2i33h3FHyVKTT3kk3T3TBWVmaQlVCuPdDY7Yxx3GiXEEk2qTPDagrFnqsZXigiXZtlQKRcSyDb2dSG2gM3qGz1nVepHHFZyK8t0D05UKssUIx1boEcEKCAPi7IOxJFzp1ikESQxLtjjVUVfgqjA59T86zf0caGIIHlaLpSXUss3TPBhieR3hgx9kKrZKjgMzV3+MNZe3iVIAGubhxDboe3UIJMjY+wihnP7uPWgq/FFvHezx2/ZLVurcz7ivSUxsvswcEeaRW849I8k4LIaxFtOzJEttHF7La3d/KLmWX2eyXfJKLZklA+sCrJJwnY45FXc1nAha1ldjZWPTkuiQzPf38x3rG4HMnJVigzuaRFxhcVpbPWbIxtcyxCBonFuyzKhljcBSkKhCwyVZCFQnOe2c0GEnv7GPEl3NdavIp3IkccklnG3I+rViUbHbLO549KiXRLPVr53v/qZZ0hW3ghlLSRbY5HYTMI+mkhQBhGSSAjfCvT9StBfW69C7mijkUMJLcoC6MOPMyEqP3Sp+dUer+EJ2t1t4mtDCjxusRheAko4Zl6sUhADrvQnp5w5NBbeEfDFpYxmO1UfYErbsu7quAz/AAbucDA5PHNM8Xa0lkI55YJJY0LAvHtZonfaiHpsRu3bmXIORnGPMcVHhe2mgvyv9Hi0gktwh6LRvb9WJyyMCiqQWWRwSyjOxO9Gr6rFNq0EEu8RW5Gz6tzFJqDoXjjaQLtDRxZcKTkmUH7NB1f5eWuD7TDd2w5B9otJlQj1JYKyY/E1Dp/h7TrjMum3HQbI3PYzAJu+EkHmiJx6Mmf4VtqoNc8H2tzuYoYpipUXEDGGcZH30xuHrtbI+VBX+zaoh2x3VlcBO/VheOZjwRG5icopI+2FGODtIq50TW1n3IyNDOgHUt5MdRM8BgRxJGTnDrkHB9QQMva+EbnTvrLCZrkAYa1udmXHdujMiqI5D67lIY4JPrV7YXdvqUCyxF0dGZd2AlzaTDh42BB2uDjKsCrDuGU8hf7aAleUEyajOJJ2P9XMttZTWsnT690MvNdRmQgbQkapsy4z1BlgMjVfR74sN4jRTqUuoSyuCABKqyPF102kqQXjdTtJAZTzgjIa4LQRS0UDdvzoC06igKKKKAooooCiiigKQilooKs6JaRxSr7PAkThjKBHGqOvdi4A5/OvEfF/hm+MA1K2ldLSErNbW0k80kkUSkdOcLLuUEjz7c5CsB3GK911rTxcW80DEqJopIiw7qHUoSPmM1lLiy1C4gWymgijTyJNdLKCkkKsu4RQ43KzhcebAXJ5OBQM0fxPJFvW72o8LbLgDcVSU+cSqxYnpSLh1yqIg3bmyMV0eHrtLuebUmP9XhV4LVj26a+a6uR+8yhB8ov2qZ9INhbs0GY4hdXEqW8VwwXMIwzvKC3BdUEmz13suO5qfxbZLFYRWFuNi3Dw2aKOSsLf585JySIVlOT6/GgqLDS+rZ28rXCWtzc3Zvo+oquHkcOYoTEWXeVhKDAOQUB9K7rvw1Nb+zvaotxIntJcyMqFrycIPbnPY7cOpUchXwo4xXPremNNfND0X72Rin2HowW0MgnmCPjCyNJGqbR5juQ9l4TT7t5tRUiWbrJdXKywbpBFDYpHNHEWi4Q9SQQuGILHdwcKcBsfD2mC1tYLcHcIY0j3fe2qAWx6ZPNWFFFA2QHBwQDg4JGQD6EjIzWV8QWE800CWpjT2VjM0sySSKZWjeKNAAwLtseRiS3Hk7541lFBT+GNWa4ibqoI54ZGhnQElVlUA5UnkoysjjPowq4rOWI6Wp3CcYuYYp1Hxki+onP+ybatHQFed+KdC3anEvVe3tr6Jo5+idrXU8XnSKRvsZi3+ZfMQrLntXolZP6TTGbLYyu0sksSWojbZL7WWzAyP9gqQWLeihqCXxLFYRW8dvPCjqCvs9oi7pXdB5RDGCDkc+bgAEkkDJqo0iOSyke6vYIoo2WOGIwuGjsLYY2wyJsUKu/lpFLDJGdqrmrvwn4ehtIQ2RLPtxPdMS8srrxJmRiWwGB8ueMYru1u9iWJWlKG3lIjkLY6eyUFEJP3SxRfhh6C0Bpa8Y0jxH7L7Si3U8j6Yx3xM8Ztp7ESCNEQ91mRCmDwSwxkg8XN7rt3dymG2kLyqTlLV9tnbeg9pvmQtK479ONV9QQcZoPTqKx/gmS5hmnsr24NxKoinjlKhd8LrscBR9yVHH4Op9cDYUBRRRQFFFFAUUUUCZozTXplBJuo3UyjNBweIrCKe3limRXRkbhgCAQDhhnsQeQfSvOdFdrN7Ge6nu7izW06yTvGJkguJUUMWljBkVBGXALAgB+/evTkuVOPmzL/AHlzkf7rH8q851/UBZwT6Yw4lwtqcooNnMx66b3wgMKiUeY429LPc0Hoel6xb3K7reaKUfGN1bH44PB/GuwmvKrrT4blmnEKsO73h6fYDcr+2SqIo17g+zxyHnIZcVFo+npNfNbi4u1iktGaF47q/wCkJUdVdo5pGAn8siHyjaMdviHrQNLury+z0dCLd5ZrwAM1reR+23eIro7BHJkyAhCwwPQi4jbtzWp/yDsPtwGX1+umnmGfwldhQWeo+JbSDia6t4z6K0qBj+C5yfyFcJ8Wh+LW1u7g9t3SMEX49S42Aj5ruqy0zRreDiCCGL/+caJ/wiu00Hn2ptevqWnG56Vspa4EfQJmk3dMM0Essihdsiqeyd4++cEbPV5YhtEodx5j01R5N2MZZkQEsBn14yw9cVV+PrYm16yAmS0kjukA7nondIg+bR9RcftVTf5d9e5aKySCUKAElkkdEuXKCQwQSLGyBwO4Zs5B8uATQarTV2uDCd1vIhcebKxuCu0Jk5CsrMcDgdPjGaqPpEhaSK3SPCyvdRLFOSf6rLtkKzbQPOeNmw8HqYPFWmj6lA9sLhCI4m3u2/CdNyxMwkzwrB92755rGeMPF0Vwns9sWLMUeOZUd5C6OJI3trdfPNhkU722xftN2oOLwL4vhszPBeT7UkmnlhllMYZnDlLpJIo/8yTKGdVI5EmOSK4tU1OWaxXT54lSOVl6SIzvqD2kcu+BRZ7PIxREG93UAcnnir3wx4Wvm6sk0vsxuH3zSKsRv5uMKpkUGO3QADCruIyfMCa2ejaHBagiCNULHLvy0kh+9JI2Wc/Mk0GDtfo2S6EXtNrBaW0Wenaxea4fOObi675OOVXJ/br0bTrKKCNYoUSONeFRFCqPyHr86naigzPjMdFre/X+yuVm+dpLtWYn47CI5f8Ayz8a1Ib4frUM0KurI4DKylWU9mUjBU/Ig1Q+D5mRHs5CTJZkRgnvJbkZtpfnlPKT9+N6DSbqUGoxT0oHUUUUBRRRQNYUxqkao2oFWm049qRaCo1UBG5YIJWQLIRkR3IwIifk+FXGQCQF7vWS8axSs0F6Ywq2nVjnRoeu9uG2M91bhiFkwFXzEHCknbkMo9DmgV0KOqsrDDKwBVge4IPBFBFB5lbXQndTGHmkADBmKXt0nlOGCgiysnIIIJPIPu8VzWaXE+owzW5WRbWRjcXBaefClSj26S52O5Q5McMQVWC+Y116/wCD5kL2tqrNZ3RJ6QkMaWj8yTqABgpKoKruyqORgc1s9DjgezWOzJgjUGMBAokgZTiSNlcMBIDkHIPJzznNBn/GesQW+6eSKYxOBDcxtA4inhY7RywA6i7jj4gsp+yV5NM+k+wiPRnuJQVC9N5YLgSOh91XAQkuBjzdmGD3zWztNGhjbft3uM/Wys0soB5IEkhJUfIYHyrzDxXohmKawmwlpxiOUAwyWJVYYA4wRh2Afd9lZ8n3BgPTdG1+C5UtbuZADtJ2Ou04LDcGUEcD1+XxqwhbIBIKkgEqcZXjO04JGR24JFUHh10miSa2lmjUkh4JCZNjqdskLLJlo2UgjCsAO+CK0IoEIz35z/GsJ4Z8Pi1MmnuG6ErSzW55zHJHKrjYxJwQr27L+3HKa3q0hiU7SVBK5KkgEqSCCQfTgkfnQeIeNIS96scTydG4MepRQKFDTSbdlzGhbOyfapkUEHzFuxxXq3hTT7RIFks0XZMqv1eWklDchpJGy7H948dq8/fTvarmKHdtdTrKxS9zE8V9FLbuP3HAGPgCK0fhHU+mULLsiu3cGP0tNRQsLm3+SSMsjL+0G++ooN01MXvSsaFoGmlJzSAU4f4NA01QeJR7OyXy9oQUuAO7WjHLNj1MTYkH7PUA96r/ABWd1PxdArmCFXu5+xggAcrnj61yRHEP32H4Gg0aMCAVIIPII5yPQipFFZvwLp09vbCK42rtZulGrmQwwf8AhwtKQN5XkZx2CjnGa0adqB1FFFAUUUUCNUNStSBaBretc17epDG0srqkaAlnY4VR8zXZtrh1bTI7iF4Zl3RyKVZeeQfgR2IOCD6EUFCvjJ5ObfT76VD7smyOFHHoV60itj54pw8TzqD1NLvl+aG1l4/BZs/kAafHpWoQ8Q3cU6DgC7hPVx8OvCy5/EoT+NSG51Nf7JZPj7t3Mufya2P86DIap499tZrSwZYmIXe9xK9pMxEmJbeHKE9TarKW7rvyORV1aW1pFnrW09izctJ1pVjcjA3NdQyFfw6hUn4VU63oVzcTiSXSoipKtIguYZA8iMgVwJEUZMXUjY4yQYznMa4I9FuIObO21S0A7RpcWNxb/wDszznA/dK0G9fT1eEx73KOOTv3Fozjcm85OGHBOc4JwR3p9/p0c8LwSLmORGjZRx5SMEDHbjtivJ7zxPdWcqb7WZDzIywQtB1kDL1C8OJ4G5Zcurqw3DzDNWmlfSNFM2Y79YsElor2124yfcNxE6xp3wMgn5Gg67W2uLWd+kOpcRKvWh91dStR5YrpM8LdIAEb0JHOAyVttE1aK6i6kLbhnaQRh43HvRuh5Rx2Kmsbrmrzt0LxYraQWrl2mtryOQNaspW5BEipxtw4GT5o0PpV/Locd0EvLd5bWaVEYSxgK7qVBRZ4nBWTAPZhkehFBfg1VeJfEcVnFvlOWbyxQrzJPKeFjjUckkkD4DPNcy6dqXY3lqR6uLNxIfj3udoP5flXBcfR/G7rO1xcm7TOLstGZQCCpRYyhiRQCcBVBGSc5JJDF6PrawXcnmjea0t2jlLPstluric3F7LJMc7Y1kKxgDLMcgKcZFxoEDzy3drc7wt7GLqKXom3PVQpHJLDEzs8e0+yspfDFgWxzVhpHhq2t9UjiWMHp2EZhL8kOk8ollPoZCZlJbGRubGMmrrxP5LrTpfX2iSAnH2JoJTj8N8UX6Cgn8Maq00TJNgXFu5inUcDqAAiRR9x1KuPk2O4NXQ7VmvECezXEd8vCEJBdj06Rb6mcj/9bscn7jufsiuvW/EkcDCFEe4uWGVtosF8dg7knbFH+0xA+Ge1Bcg9/wAKz03i9HcxWMbXkgOGZDttYiO4luSCoP7K7m+VQL4amu/NqUoKdxZQFltxzkCZ+HnPbIOE/ZrUQW6xoqRqqIowqKAqqPQADgCgzUvhyW4/065Z1P8AZYC0Nv8Ag7A9Sb82Cn7oq70/T4oEEcEUcSDskahVz8cD1+ddZX8aVVoBVqSkApaAooooCiiigKKKKAoqFLpCSAw4OD6DOSMAnvyCOPUEU/rLjO4Y+OR/j0P6UD6Kha6Qd2A5xyceuP5imS30agFnUAkqDnuwJDD8iDn4YoOmioWukDbScH5g47bsbu2cc4z2pzTqATuHlGTz2GM5P5UFdqXh6CeTqSK4kChepHLNC+0EsF3ROpxkk1yyeF146dxdRkdmLpOwHYjddJIeRkfnV40gHcj0/j2P8DTBdIc+deMZ5HGQCv6gigytv9Hlt1urcBbkgEKJLe0TkkHc3RiTeRjAzwMnjNa8UzrL95fT1Hr2/WlllCgsxAA7k9hQPopksoUZYgDjk8Dk4H8SKYt0hOA65HGNwznJUD9VYfiDQZzxCelqFhOeFfr2jH5yqssX6tBt/FhS+PG8tnj3jf2e0ep+sy+P/LEh/AGu7xVp8VzbSQyOyZ2sJEyXidGDpKuOcqwB/wC9VmnaNcPPFPf3EMhtwRDHEjRr1XXaZpVZiTJtJAXgDccd6DUXVusiMkihkdSrKRlWVhhlI9QQSK5NG0WC1QpBGEBOWOWZ3PxeRyWc44ySeOK6Xu0GMsOc9uRxwckdueOacLhfvD9ceuP50EtFMaUDuQMY9R6nA/jSG4XnzDjAPI4ycc/Dmgkorn9uj++vu7u493OA34Z4qVJQSQCCRgkAjgHt+tA+iiigKKKKAooooCiiig5H06M9w3vbsbmwD5s4GcDO9s/j8hXNDpMYKjBOFPck5JCLk/MKgA+RPxoooEGlRmSTIJBBJXJxl8bz/uCuqbTo2ABB4ZmGGYHLEluQexyeKKKBZtPjY7ivm+92Pbb3Hpj0/OkTTYwrKFwGXYeT7u1UxnP3VAz8qKKBH0yMksVyWGCSTkjj/oP0pP6Kixjbngjkt2KCM+v3VA/KiigQ6TFz5e6hTy3uhdoHf4V3UUUDJYgwwwyMqfzUhh/ECuJ9Jj8owcA9txwRiQYPy+sb9aKKDpa1U7sj3gQeT2IAP8FH6VE+mxlixBySre83cbscZ7eZuPnRRQC6bGOwI7DAZhkAAAHB5wFH8fiaiOjxHfkHzem48ZKscc8HcoOe/FFFBNPpsb7twJ3d/Mw+APY/AAfgKVdOjBJC8ksTyeS2C3r8QP0oooIv6IixjbxjGMtj3i+cZxncSa6LezRCSoILBQeSfdzjgnjvRRQT0UUUBRRRQ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Activity:</a:t>
            </a:r>
            <a:endParaRPr lang="en-US" sz="280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What genes are ‘opened’ and ‘closed’ in our cells?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9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76651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7124"/>
          </a:xfrm>
        </p:spPr>
        <p:txBody>
          <a:bodyPr/>
          <a:lstStyle/>
          <a:p>
            <a:r>
              <a:rPr lang="en-US" sz="2800" dirty="0" smtClean="0"/>
              <a:t>All the cells in our body have the same DNA, yet you have: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82114" y="2917419"/>
            <a:ext cx="8566301" cy="2463082"/>
            <a:chOff x="282114" y="3087224"/>
            <a:chExt cx="8566301" cy="24630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114" y="3087224"/>
              <a:ext cx="2751922" cy="20639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2794" y="3087224"/>
              <a:ext cx="2762507" cy="20639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492" y="3087225"/>
              <a:ext cx="2751923" cy="20639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11567" y="5180974"/>
              <a:ext cx="1583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Muscle Cells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45466" y="5180974"/>
              <a:ext cx="11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Neurons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34330" y="5180974"/>
              <a:ext cx="2454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Lung Epithelial Cells</a:t>
              </a:r>
              <a:endParaRPr lang="en-US" b="1" dirty="0"/>
            </a:p>
          </p:txBody>
        </p:sp>
      </p:grp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457200" y="5530216"/>
            <a:ext cx="8229600" cy="81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How is this possible?</a:t>
            </a:r>
            <a:endParaRPr lang="en-US" b="1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559511" y="5717866"/>
            <a:ext cx="8229600" cy="81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31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32210"/>
            <a:ext cx="8534400" cy="229754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In healthy cells, most </a:t>
            </a:r>
            <a:r>
              <a:rPr lang="en-US" sz="2400" dirty="0"/>
              <a:t>proto-oncogenes are </a:t>
            </a:r>
            <a:r>
              <a:rPr lang="en-US" sz="2400" dirty="0" smtClean="0"/>
              <a:t>usually wound onto histones – so they will not be expressed.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smtClean="0"/>
              <a:t>But cancer cell DNA is often ‘open’</a:t>
            </a:r>
            <a:r>
              <a:rPr lang="en-US" sz="2400" dirty="0"/>
              <a:t> </a:t>
            </a:r>
            <a:r>
              <a:rPr lang="en-US" sz="2400" dirty="0" smtClean="0"/>
              <a:t>- proto</a:t>
            </a:r>
            <a:r>
              <a:rPr lang="en-US" sz="2400" dirty="0"/>
              <a:t>-oncogenes </a:t>
            </a:r>
            <a:r>
              <a:rPr lang="en-US" sz="2400" dirty="0" smtClean="0"/>
              <a:t>can be expressed when they shouldn’t be .</a:t>
            </a:r>
            <a:endParaRPr lang="en-US" sz="2400" dirty="0"/>
          </a:p>
        </p:txBody>
      </p:sp>
      <p:pic>
        <p:nvPicPr>
          <p:cNvPr id="6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94" b="50000"/>
          <a:stretch/>
        </p:blipFill>
        <p:spPr bwMode="auto">
          <a:xfrm>
            <a:off x="855464" y="1807383"/>
            <a:ext cx="3861032" cy="23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ammlung Schilder Stockfoto - 954334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6" t="4357" r="33527" b="67375"/>
          <a:stretch/>
        </p:blipFill>
        <p:spPr bwMode="auto">
          <a:xfrm rot="20483456">
            <a:off x="170359" y="1100886"/>
            <a:ext cx="1437047" cy="9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1896900" y="3859024"/>
            <a:ext cx="2663906" cy="20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93498" y="3821549"/>
            <a:ext cx="1777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DNA tightly wound</a:t>
            </a:r>
            <a:endParaRPr lang="en-US" sz="1400" b="1" dirty="0"/>
          </a:p>
        </p:txBody>
      </p:sp>
      <p:pic>
        <p:nvPicPr>
          <p:cNvPr id="11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2968226" y="1868384"/>
            <a:ext cx="1520906" cy="4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1142801" y="1979372"/>
            <a:ext cx="760453" cy="2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3228853" y="3534377"/>
            <a:ext cx="1260279" cy="38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883687" y="3526302"/>
            <a:ext cx="760453" cy="2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93322" y="191996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Gene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84201" y="3462529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Histone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00586" y="3510875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Methyl group</a:t>
            </a:r>
            <a:endParaRPr lang="en-US" sz="1400" b="1" dirty="0"/>
          </a:p>
        </p:txBody>
      </p:sp>
      <p:pic>
        <p:nvPicPr>
          <p:cNvPr id="18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64" r="38631"/>
          <a:stretch/>
        </p:blipFill>
        <p:spPr bwMode="auto">
          <a:xfrm>
            <a:off x="5150822" y="1868171"/>
            <a:ext cx="3548721" cy="21941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ammlung Schilder Stockfoto - 954334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6063" r="66296" b="66667"/>
          <a:stretch/>
        </p:blipFill>
        <p:spPr bwMode="auto">
          <a:xfrm rot="20699040">
            <a:off x="4745273" y="1117983"/>
            <a:ext cx="1318846" cy="9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5375278" y="2196770"/>
            <a:ext cx="758044" cy="38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6358174" y="3827745"/>
            <a:ext cx="2341368" cy="1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358174" y="3765296"/>
            <a:ext cx="185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DNA loosely wound</a:t>
            </a:r>
            <a:endParaRPr lang="en-US" sz="1400" b="1" dirty="0"/>
          </a:p>
        </p:txBody>
      </p:sp>
      <p:pic>
        <p:nvPicPr>
          <p:cNvPr id="23" name="Picture 2" descr="http://cnx.org/content/m44536/latest/Figure_16_03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4231" r="78336" b="37242"/>
          <a:stretch/>
        </p:blipFill>
        <p:spPr bwMode="auto">
          <a:xfrm>
            <a:off x="7836157" y="3554252"/>
            <a:ext cx="863386" cy="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293367" y="3459008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Acetyl group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 DNA in cancer cells tends to be in the ‘open’ state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pecialization is normally </a:t>
            </a:r>
            <a:br>
              <a:rPr lang="en-US" dirty="0" smtClean="0"/>
            </a:br>
            <a:r>
              <a:rPr lang="en-US" dirty="0" smtClean="0"/>
              <a:t>a one way trip!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130" y="1535531"/>
            <a:ext cx="5358384" cy="4584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4746" y="1729997"/>
            <a:ext cx="714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Baby</a:t>
            </a:r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0413" y="4175176"/>
            <a:ext cx="98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Law </a:t>
            </a:r>
          </a:p>
          <a:p>
            <a:pPr algn="ctr"/>
            <a:r>
              <a:rPr lang="en-US" sz="2000" dirty="0" smtClean="0">
                <a:latin typeface="+mj-lt"/>
              </a:rPr>
              <a:t>student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0620" y="603536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Lawyer</a:t>
            </a:r>
            <a:endParaRPr lang="en-US" sz="2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130" y="6035368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Artist</a:t>
            </a:r>
            <a:endParaRPr lang="en-US" sz="20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6" y="4067159"/>
            <a:ext cx="150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Art </a:t>
            </a:r>
            <a:endParaRPr lang="en-US" sz="2000" dirty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Student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1017" y="2834918"/>
            <a:ext cx="1541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High School Student</a:t>
            </a:r>
            <a:endParaRPr lang="en-US" sz="2000" dirty="0"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00096" y="2300650"/>
            <a:ext cx="0" cy="3802417"/>
          </a:xfrm>
          <a:prstGeom prst="straightConnector1">
            <a:avLst/>
          </a:prstGeom>
          <a:ln w="76200">
            <a:solidFill>
              <a:srgbClr val="00FF00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-1446177" y="3608382"/>
            <a:ext cx="3806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More</a:t>
            </a:r>
            <a:r>
              <a:rPr lang="en-US" sz="2800" dirty="0" smtClean="0">
                <a:latin typeface="+mj-lt"/>
              </a:rPr>
              <a:t> specialized</a:t>
            </a:r>
          </a:p>
          <a:p>
            <a:pPr algn="ctr"/>
            <a:r>
              <a:rPr lang="en-US" sz="2800" dirty="0" smtClean="0">
                <a:latin typeface="+mj-lt"/>
              </a:rPr>
              <a:t>Divides </a:t>
            </a:r>
            <a:r>
              <a:rPr lang="en-US" sz="2800" b="1" dirty="0" smtClean="0">
                <a:latin typeface="+mj-lt"/>
              </a:rPr>
              <a:t>less</a:t>
            </a:r>
            <a:endParaRPr lang="en-US" sz="2800" b="1" dirty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064500" y="2284516"/>
            <a:ext cx="0" cy="38346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6815063" y="3608382"/>
            <a:ext cx="3602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Less</a:t>
            </a:r>
            <a:r>
              <a:rPr lang="en-US" sz="2800" dirty="0" smtClean="0">
                <a:latin typeface="+mj-lt"/>
              </a:rPr>
              <a:t> Specialized</a:t>
            </a:r>
          </a:p>
          <a:p>
            <a:pPr algn="ctr"/>
            <a:r>
              <a:rPr lang="en-US" sz="2800" dirty="0" smtClean="0">
                <a:latin typeface="+mj-lt"/>
              </a:rPr>
              <a:t>Divides </a:t>
            </a:r>
            <a:r>
              <a:rPr lang="en-US" sz="2800" b="1" dirty="0" smtClean="0">
                <a:latin typeface="+mj-lt"/>
              </a:rPr>
              <a:t>more</a:t>
            </a:r>
            <a:endParaRPr lang="en-US" sz="28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6301" y="1763816"/>
            <a:ext cx="167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Cancer cells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101" y="1763816"/>
            <a:ext cx="1505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Normal cells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728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cells behave like 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4525963"/>
          </a:xfrm>
        </p:spPr>
        <p:txBody>
          <a:bodyPr/>
          <a:lstStyle/>
          <a:p>
            <a:r>
              <a:rPr lang="en-US" dirty="0" smtClean="0"/>
              <a:t>Cancer cells lose their specialized functions –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 smtClean="0"/>
              <a:t>Genetic</a:t>
            </a:r>
            <a:r>
              <a:rPr lang="en-US" dirty="0" smtClean="0"/>
              <a:t> changes</a:t>
            </a:r>
            <a:r>
              <a:rPr lang="en-US" dirty="0"/>
              <a:t> </a:t>
            </a:r>
            <a:r>
              <a:rPr lang="en-US" dirty="0" smtClean="0"/>
              <a:t>- mutated genes are expressed 	when they shouldn’t be. </a:t>
            </a:r>
          </a:p>
          <a:p>
            <a:pPr marL="457200" lvl="1" indent="0">
              <a:buNone/>
            </a:pPr>
            <a:r>
              <a:rPr lang="en-US" b="1" dirty="0" smtClean="0"/>
              <a:t>	Epigenetic </a:t>
            </a:r>
            <a:r>
              <a:rPr lang="en-US" dirty="0" smtClean="0"/>
              <a:t>changes – open DNA means genes 	can be expressed at the wrong time.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457200"/>
            <a:r>
              <a:rPr lang="en-US" dirty="0" smtClean="0"/>
              <a:t>So cancer cells behave more like stem cells than specialized cells.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Homework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4200" y="2641601"/>
            <a:ext cx="8229600" cy="1054099"/>
          </a:xfrm>
        </p:spPr>
        <p:txBody>
          <a:bodyPr/>
          <a:lstStyle/>
          <a:p>
            <a:r>
              <a:rPr lang="en-US" dirty="0"/>
              <a:t>Read </a:t>
            </a:r>
            <a:r>
              <a:rPr lang="en-US" dirty="0" smtClean="0"/>
              <a:t>workbook chapter 2.4 and answer the question.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6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specialize like we do!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1289341"/>
            <a:ext cx="5358384" cy="4584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1922" y="150134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Baby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84818" y="3982377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Law Student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2026" y="3820969"/>
            <a:ext cx="150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Art School Student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7" y="2588728"/>
            <a:ext cx="154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 School Student</a:t>
            </a:r>
            <a:endParaRPr lang="en-US" b="1" dirty="0"/>
          </a:p>
        </p:txBody>
      </p:sp>
      <p:sp>
        <p:nvSpPr>
          <p:cNvPr id="4" name="AutoShape 2" descr="data:image/jpeg;base64,/9j/4AAQSkZJRgABAQAAAQABAAD/2wCEAAkGBxQTEhUUEhQWFRQVFBYWGBYUFxcXFBQXFBgWFxUUFRUYHSkgGholGxQXIjEhJSkrLi4xFx8zODQsNyg5LisBCgoKBQUFDgUFDisZExkrKysrKysrKysrKysrKysrKysrKysrKysrKysrKysrKysrKysrKysrKysrKysrKysrK//AABEIAOQA3QMBIgACEQEDEQH/xAAbAAABBQEBAAAAAAAAAAAAAAAAAQIDBQYEB//EAEwQAAIBAwMCAwQFBwkECQUAAAECAwAEEQUSIRMxBiJBFFFhcQcjMoGRFTM0QlJioSRyc4KSorHB8ENTo7JEY2SDk8LR1OEWVFVllP/EABQBAQAAAAAAAAAAAAAAAAAAAAD/xAAUEQEAAAAAAAAAAAAAAAAAAAAA/9oADAMBAAIRAxEAPwD3GiiigKKQmk3UDqKZuozQPoqMtQDQSUU0NTS1BJRUeadmgdTZHAGTnj3Ak/cByaTdWT8f6/LCkdvaBmu7htqiNQ8kUY/OThCQOOACxC5YZOBQR+KfFiQsE6rRS4yIgUaVwezdJIZpAPmq+tU2keOL+V/ZHtGSeYnoXDRzJB0xnfJKsyIxaNcHCjDFgPKDWt8J6JFbQgRxFHfzSNI4knkY93mmGd7E+44HpxXJ4nmHt2lp+ubidgcHGxLScPz2H214/wDSgiP0eWr5e4ae4uD/ANIkmcSoTzmHYQsWD2CgdgDmur6P72WS1KzOZXhuLi36pGGlWCVkV2/eIAyfhVvquoLBBLM/2Yo3kb5IpY/4VSeGtJkTTYYllaGdkErSKqORNMxmkyrghl3uwI4OOxHeg1NFUkOoXEVsz3MW+ZDtCWuX6xJVVZFbBTcW5DHC4JLYGa7tOlmKZnREkJPlidpFA9POyLk+/ig7aKYTSbqCSimA0u6gdRTM05TQLRRRQFFFFAxv8qbUhFRtQAFBNKO1NoFpKdikbvQKTSUlOAoG0pNDUhoHLXhPiLrWt7cRXN0GWRWuX6W+Oa4QvJ04pZgd6wxxRsSkZVeyjLPmvdVqj1fwpaXLySTRBnkgNuzZIPS3bsLzgHdzu70HToTOlpCbgJG6wqZFUBIovLkoo7KifZHwWsV4u8RrLf6ZDFJsT2sOzmMZY7SI1j3kMUcMyFlUg7xhvQ9er+Dr3Z9RqEk2zlYrxVdWZSpB6kYUh/LgMQxGcjDYYYG/vTLbwXYiaL6+CRQBsj6gmj3/AG3Xec7/ADKs0jHlnQZQB6h9KMwXTZd5Ijd4I5GAJ2xPNGsrHHONhYce+oYLG51DEkss1naHmK3gbpXEifqvcSjzJkf7NcYB5OeKf4qh9pv7OzY5hUSXsy84kEBRIEbHderJuIPB2CtcP9ffQYaa4/JNzD1rqRrK5WUE3chkME0a9Rdsreba6hhtOeQMd8VYxeMDIN1vY3s0fpII44lYe9BPIjEfdVF401NF1K1juWRooTJcbmiPRt2kQQ2guHyQAZBK284wdnbvXoUBJAJIJwCSPsnjuPhQV2h69HdB9gdHjbZLDKuyaFiMgOvPccggkH0Jq0xXntpq8kup3NxZWr3EXSjtesJEigeSJ5Hkbexy4XeEBVT2b0rQm51Ru1vZJ/OupnI/s24H8aDQg0ZrMl9W/Y0//wAS4/x2Usd7qq/btbOQf9VdSof+JBz/AAoNKKev+dZk+Jpk/P6fdIPVoelcJ+ET9TH9SrjRNZguo99vIHUEqwGQyMO6SIwDIw9zAGgsKKKKAooooEaomPNStUNA89qRaU+v+u1MoJB2plGSad8P9ZoEXvTh2qOlyaBe5pCacKavegSmXE6ojO5CoilmY8BVUZYk+4AGpGrP+P7SSXTbtIgS7QthR3cDlkHxKgj76DOXepTXCrNcXU1lDLk21taJvvZkGMTSAI7cgg7FXChhuOazXh3wYZ9ptLiO4szcoZHZOhdRNDN1pYp0CAyknAAYjHlIGK1V3rmhyr15ZbeQuFbDHdOuF2pEsY+sXAJGwAcs3GSal8PalsvIbeCxS0tp4JZsFVjnYxGNVd4k4QYbGGyx9duMELPxNHLb3MV9HG8yrE8E8cY3S9J3WRJY1/WKMpyo5If4Vw3n0m2gPTt1muLpvsW6QypISe28yKAi+pJ7DnmthdwB1KNnBGDhmU/2lII/GubTdIhgBEESR7jliqgM597N3Y/M0Fb4d0DpxSvdbJbm7Ia5OAYzxhYFB7xIp2gHvyfWuQ/R7Z4KqbiOI53QRXM6QEN9pemHwAc9hgVqiKUdqDnsLOOJFiiRUjQYVVGFUD0ArqApi/5U+Rtq5xnA7DAz+PFA3bQVrN634ztoCytcQK6kYTqb3fI5xHEGcHPH2TVVP4nuZ2ZbSyupkIwGlX2JAcjziaRt5AGeAnP8KDbo4zjIyOceuPfisfpMqXGsSS2uOlBbmG5lT7E87MrRxZHDtGobLckbwtMi8H3Nx+m3OyMgBobTcpkAz5Z7x/rZRzjA2ithpunxW8axQIscaDCogwB/8/H1oOqiiigKKKKBrCjbTqKBNtMK/CpKKBgWnYpaKBhWgL91PooGH3UgWpKKBgWl2U6ig5o7CNWLqiBj3YIoY/NhyazGwvrh90Omgf1p7g/+WAVsKyvh4b9S1KT0U2tuP+7iMrY++4/hQacj/QrIR+MZZZJY7XTrmR4WVZDK8MCqXUOvLOT9lgcBcjPatlWX8FjM2pP+1qDD7kgt1/xBoGC51d8bbeyh/pJ5ZWH3JEoP4imPpWrP3v7aL+jsy2PkZJTWuooMrF4ZuyMTarct/RRWsP3ZETH+NPHgS0b88Jrk/wDabiaZf/DZ9n92tPRQV2n6JbwDEEEMX9FGqf8AKK7gtPooCiiigKKKKAooooCiiigKKKKCOedUUu7KqqMszEBVA7kk8AVl5PpI00EgXStt+00aSyRr8WkRCoHxJrj8YQxPf2y32TZNGRGr/ozXe7yrP6E7Psh/KSD611eLb2TdFp1kqpLcxuTIQOna26YWSUIMbn84VV7ZPOBQR6rqd7BE16k1rd2qqZmjjiaNzABuLwzdV1dgvPIAOD2rYRuCAR2IBHyNefajEJFXQrJyFigjS6mbG6K3IHkUY80si+oG1Q2e+Mbe2vozI8CnDxJGxUgjCSbgjKSMMPIw49VNB2UUUUBRRRQFZfwCN0d1N/v7+6YfzYn9nX+7AK0N9ciON5G7IjOfkoJP+FU/gG1MenWit9owI7Z775R1Hz8dzmgv6y/gI5S8Pv1K8/uylB/BBWorNeBEKx3QP/5G9P8AanZh/BhQaWiiigKKKKAooooCiiigKKKKAooooCiqrxBr8FnH1J32hmCIqgtJK7cBI0XlmPuFU6XupXPMUMVlGezXOZrgj0PQjKoh+Bc/L3Bra5NQ1OGBd08scS++R1QfixrEyaQrXcdtdX17cyyRSyFUmFvAgiKA7o7faRnqDGSexq9s/A+nxkMtpCWBzukXqvkdjvl3HPxzQVXiPxDb39vPaWkbXrSxtHmJf5PGxHleS4bCDa2D5SW44FSeLrF7eCO/jcG5sIDv3HCXMICmeJj6E7Nyn0YD31rSyovoqqPgFUD+AFef+Pri2vLMXVvcJMbaUCOIN1be4mZlVIJoQw3ktt2n0znkUF7r5iafTpU8tw83k4w7wtExnR/3AmGOezKnrXTZzCTUpymCsNtFE7Dn6x3kk6Z+KrtOPTqD31n9Qu5PqrXU2SK4LhrS+hUiHrqPKjAnySdwUJ2yKSAecV027Oskk0EQjvEx7ZZqcJdKc4nhJwCxwSknG7BR8EeQNuGp1ZJdR6ai7t8y2b5MsQBMkBBIeWJPtDaQRJDjIIJA3Aq+mgnV1V0YMrAMrKQVZSMhgR3BB70E9FR0E0FB9Ich/J1wgPmmUW6/zrl1gHH/AHlcHjXxd7EYLS1RZb24KpDExOxFztEsuOQgwfntPuNT+MbherZRMQE6zXUhPpFZIZd33SmGvMLS1vY9QXXb2FjakNKAjxmSGKSNkh3RswPlVwcDnPxoPSobTWRybqxf4NbygfIFZAatvCmlS28Tid1eWWeWZygIjBlbIRA3O0DA554qPwz4qtr4ObZy4j27so6EbxuXhwMgj1q6zQSUUwf50m6gkpM0wmjNBJRUYNKWoH0VGDT1NAtFFFAUUUjUHmP5VJ1a8228l1eQskNvHwkFrA0aO0zysNqF2dskZYhcAYq9uNLlKGXVLwJEBlobdjb2qD3STZEsv3soP7NUvg/xTZ2VpIL6UQ3oklkuklBE8kxZiWRcfWKV27SuRtxXVpapNEmqarIgQgS28UhAt7WNuYm2niScqQS5yQThQKDpg00N0ptMtkg6BfY0idBLhJABJFsC7wrbVIkYDBVSA4yD33vjGKPEYjkluyP0SHZLMhzj61kYpGvY7mYcfhVNqWsS3iK3UksdPeRIxJtYXl60rBEWFcFoo2JHmxuI54GTWu0TRYLWMRW0SxIPRe7H9p2PLN8SSaDN3OgyXKmbWJUS3Tz+yRvttowh3brmY4MxGBkcIMdjWf06ewm1CG8lEVrGFVbKJh03ucEol5JGOETzFYtwBOc+4VvvFegLe2zQsxUkq6NgMFdDlGZD5XXPdW4I/GsRb2U9zLcmcwRIzWy36szLLB7EN+IsjabeUBXDEjAd+5HAaH6T5VNg8GxZJborbwxsAcyyHAfkcbBl93psp2mSw3aKimSC7tAF+tAFzCcAZYHIlifaMkEo+O+QCKtrC5v5k1KFumIQRZQzL5JkcESzSjG6PqggKRyqqCR5iK7t0eojMZez1C0OMMB1oGPdHXtNbv7wdrDBBBHAS2rSR3BYR7Z3ZfaIUIEU6ZCC+tyxA3LlQ4+1twDkhC1rpmktBLJ03Hs0nnEG381KT5zGwPEbdymOGJIPOKqdC8QpdySWtwFhv7ZvPGjZ9PLPbseWRlYcEZAbDDB51XzoHpTaymo+MWguZ45LSU28CxF7iIhyolUne0A8/TBVgWXdjYeKvxqsPQNyJFaARtL1FIK7FBJYH5A0GO8Q6fLfzaikDKGjtUsoy5ITfORNc5IBIzGYV7Gl1TSzHH7VqjJcvGyrbWcQItllfyQxpG3MspJxvfsCSAAM1ceDk6NiJ7giNpupeTljgIZiZCGJ7BE2r8kpNBha8lF9MCsSgiziYYKoww11Ip/2kgOAP1U+LGg6fCGiyW8TvcMHurh+rOy8IHICrGn7iIqqPln1q9FBoH+dA6miuDxHrMdpA88u4quAFQbndmIVI0X1YkgCqaPx5aIQLnrWje66hkjGf6XBjP3NQahjQRVXY+IbSb8zdQSfzJY2P3gHNWSOD2IPyINA4GikNLuoAU9KbnNPU0C0UUUBRRRQQXNujfaRW4I5APB7jn31hdN8IQqyvHp5DRnEft9x1FiAPBhjR5lAGBj7J47it+1cF5p/UIy8qAekcjRg/Pbz+FBS31qkB9t1CfqNF+bULsiiZgRiCHJZ5mztySzHOF25xVr4dmme3ia5UJMybmQcbCxJVT+8FwD8c0630aFHEgQNIMhZJC0sqg9wskhLAHA4B9K7aDm1iVFiPU3Knq6ZBj90mV5AB/WHbueMmsbfabC88J1LzdkiukbZb3qMd0cF4qeXcGwQp+rcny/aKDeAVnNS0VolcwRia3kB6tk+NjA/aa33cI55JjPkY/sEliHDfXE19M6W1yba2tiFM8e09a6HaIbuDEh2hx+sW2+hpbq19rKrIfY9UgQlJI+crkAvHnie2Y4yh+znB2nk1ltHbaj07K1iK6dbENcqUeINIMmOzwcNuVyJJPiqg8k1YX+lOuy3uFluLYuoguoi3tlm54XqOvnwM46y844cEZYhnrfTPaL1IL9WgvSbm4WeAlELBbaKOS0kzlsLECUbttORir6LxVNZfU6mjuQD07q3iZ47hVGWZ40BMUiqCzDtgEjitJrehx3MQjk3ZTDRyqds0Ui/ZmjcfZf+B5BBBxVNpPiGSKU2d+B7QEZ4pEGI7+NBkmNf1Zh+tF6ZyMg8Bw6l/K75uh5oUt4Y55I2AkDTMZrWWI+rReV+eNs579jl4tOY3PsKuYWnkUXluq/ya4twGlN9a+kXUEfTZV4zJj0Bq78MaANNu4FDl1u4Dbzbm3KtzCvXiRf2U6TSqq+5F9Tz0/SZqFrbRxN1hBew/ooiUPIcjHRMQ7wsBtIOB2xyMUFlqiC/ufZB+i27K11+zNJgNFafFRw7/wBRfU1rs4AryH6NvEdqtwkYLxz3SYuI5T5jdgvL1hgbT1BJKpxgqY41IBNethaBWpA1KwpjsFBJIAAJJ9wHJNBktTPteqQwd4rFBdSDjBuJcrbKfiqh3+e2um08aW8hwwKRlbhjJKUWMJbzLb7mOeA7khc8naa4vBkypZy39wwjN7K1wWfGVSQiO1jHvPTCYAySWwM5rM23hy3t1haK7hi6kEUQ6iSwm7a29oacyqrJIqlniYnPeMA5BwQ1MMWlXty8Xs9rMywpL1NkJ3iRpF2rxuJHSJPuyK47jw1oHTMrLZqiv0zIs2xVkxzHuRxh8Z471S6XotmWWJr+2ZJXjeIx49paaK3hUkTlvLkt1CoG5urgnBILpdGiSBVOowD6rEkheaIOiFLUTK6y7d0eJFWPBTc44z5iHbf+E4SxXTL+aOaNQ/syXzkFdrbcbi5TcWTzMrDCgADOaxL3t5avI1xfXskUTAS7JVjng27UZzDJvjeNpXKoAwLhGK5AJr0zRLGO0Et40kC2vSZ1EG5oQCdzTozE7NyhQUj8pPPmJ45NB0AX11+VLuLYpCeywPyVVN2y5nU8dU7iVXsgOeWOaDo+jrXDO91H7WbtIuiySOixyKsquDFIqqvmDxtwRnmtyorkttOiSR5UjRZJdvUdVAeTZkKXYctgE4zXZQFFFFAUUUUCEUgUU6igQik206igaFpxFFFAwR47cZOe3r76XZTqKBpFZXxZHm80tf8Atcrf2LWc1rKy+p/WatZp/uba6nPwLmGFD+Bk/A0FNqdu96l/DbzJHcxahC1uzEeRoILMs2MHP+0Hb1wazUulwSaD1+m7XE0tut0/El3LIl1HHMil+53Kdqdvs9629nDbPrEvTihWW2t1LsqoJWlujyzHG47Y4lGc/wC2IrF+MW9kuJ7LzBLy6tryAL1c9Tf/AChFMQZ89SJHAQZ8/GDyAodL8OpcSRyuXEjap7KHw8cydG1eRXKv542EgVtjFsbAMkAV6h4A8VG7V7e5Ux31sSkykYWTazJ1ovehZTnHY/DGcFoE5GpLaRhBJ7UbxVGzYjLZTwMkgiJVSJFTKhmI3cszZNWmnwXe/wDLLLDt8srQ27SPI0TosV5GwdRh06SPtH60LD9ag9Y2VnfpGuTHptzs+3JH0Vxx5rhlhXkduZBV/aXKSoskbB0dQysvIZWGQQfcQazP0iNmK1T/AHmo2Sn5CZXP8EoOvVvDzOlqIJFjNpIroroXiYLG0QVlDKRhXOCDwffXHq3hBrlGeaf+UmB4gYwyW4J6vRkMJZiWj6zY83J5IyBt1lFBjbLwjG0zrLGywQRQQQopCxSImJnfCndzLgMpOD0hkEd+MfR+6wxxiaN3jRYklaORGgWMN05IOlKCJcuS53efgeUDFbTVLwQwyzMCRFG8hA5JCKWIA9/FY7TdL1K8jjuJtR9nWVFkWG0ij2orjcB1pNzMcEc9vdQJaWR1CdVYsbCxkMeGUL7bdQ+VndQADFGwPAADPn0GK3QWsX4PSSzvJtPeUzx9EXkbuqiRTPNKJkcqAGzICwOB9ojtjG2oCiiigKKKKAooooCiiigKKKKAooooCiiigK880DU3Or3crFZIJJFskdDu6DW8aTIjEHhZDPMM+jx47kCrjx4Hm9ms43ZPap8SspIYW8SNJMFI5G7CJn9+rXTdEtrMO1vCsQKorLEpwwj3bT017t5zlsbjxknAwEXiTw8LkLJG5huosmG4QDfGf2WH68Z/WQ8H4HmvOfG1wbiJJriPpX2lyBriNHkVZLabCSTQunnMLcNkeZQHU4PNeq3GqRRrumdYQWKgysEBIO0YJOOfT35FZ3x/a25gF5If0cN9gBvaY5h03sz+0su4L8G2n0oMX4UuY4r+a8nzHFbWUECDCAk3LGSKOKCEEJlANsQLNiQFiWJxb+33Nhax3M6GGD8pSySQA73S1vDJt6oUHzrNKG2rn0Hfij6LvD9rFiMq0l5aAdZyS0UM0yj6qMFsdRI1RNwHZSM9xWw1i2i1CzmhimRlkVoxLGRII5FPlbyn7SuAcZB49KCj0mQadKEBU6ZckNbyKcpayynPRJHHRkJyjdgTt9RTfEerpcz2McCtJGmoRl51x0A6RzHpq5P1jZ77MgYIJB4rIz3U8VvcwTri3LiO+ij3P7D1GDSXdsoG5raaPcwX9RmPoCKttD8QxTGwt7dHMUWo3CCQI3s6xxLe+zxpIcBmMQQ+XOADkg4yHqNFFFBmPpC1GSG2URsIxNcQ27zMAywRzNseUg8eoAzxlhmuHT/Cd7axrDaaj9SgCotzbpM6KOyiRWTI9wI44Fa+7tUlRo5FV0cFWVgCrA9wQe4rDeJvCPs9ncva3l9CIraV0hS4ZowY42ZVXeC6jjsrCg6fA9rILy/a4m9puI2gh6oQRqI+kJREsYJC4aVieTnIzW2ryH6JNDmk09ZItRnhlaSR5YlWB9rMfK0gljLbmQK2WPIYY4rZ6bqlzBdx2d4yTddJHgnjQxsxh2mSOaPJAbDAhlODjsKDV0UUUBRRRQFFFFAmaM016ZQSbqN1MozQOLUA0yloJAaaWpCabQZ7PU1b4W1j9267m/x22n8a0u6sFqN3eQ6o8dqsE3tFuLhkm3xMiwGOEIky7s5LFsFeNx5rtPiu7T9I0q5HxtnhuFPxGGVv4ZoL7VzcN5LcRLkeaSYF0UdsLCpBc/NlA479q8/1LwH0rywl6y5e9XekcCQRMY4pbjcUiIy2bcAFiSM557HSRePoB+cgvof6WzuB/wAqmuHVvHFlIYCkjF0vYFw8M0ZBlzGwzIgAIjmJx7qCHw3oUxN84xDI63Nqhxyzm4uZRcvx2PXjI78An1q98GaPJbrI8qRwtIIV6EPmjiEEYiB34G5mAGTgYAUc4ydIabigy3jGFoHXUYl3mFClzGMfXWhOX4Pdozl1+G8etSa/p0gjs206GFhb3AlWLcIYzG0E8fkKqQPzwParTU9ZtYRi4ngjDZGJZEXdnuMMeeKpfo31OOSB4YnWSOzla3SRDuR4VAaAhvUiNlQ/FCfWg6E1TU/XT7f/APuP/t6in1vVF7aZE/wS+XP9+EVqh2/jTaDMDxPeD7Wk3IH7s1qx/DqCodQ8WBonjnsNQjV0ZD/JxKMMCDzC7e/1rWtRQYTwtpUz2FnPFm2vYbdYSJo2CzJCSgjuIzhip27lbuu7I4JBtdP0q8lu47m9NuogjkWKK3MjjdNtDyPI4X9VcBQv63etMtBNA/dSg1GKelA6iiigKKKKBrCmNUjVG1Aq02nHtSLQKBTTUnpUZoCnAUi04dvnQZd0H5Zz/wDrSB8M3Az/AJfhWlNZiYH8txn0bTZR96XEP+T1pzQI0gUEk4ABJJ7ADkmvFYoFvYnmuVVY7u4edXlVonHnAhjhd9zu3SSMYgi5AIMma9j1CzWaKSJ87JEZGwSDtcFWwRyODXn1z9HdxBzZXTSJgBoLg9OSRBwsQv4QJlQei5xxjsTQZn/6dtTIE2SlwB5DJcoWVuziyR5bo4PHn6I5NdU3g22RlEsYUnjbc3j2sbjvuigR5p2PPZ3Hb0qew1gL/JZh7HNjL2ocafANzEDZLDvnunODgowDeuM103V29s6RW0bia5bCRW8cFp1iQSZJur1LrauMtI3ToK/RdPtLW21C3ktomnht7ieCdrdgZoShYiN5l3MY3YLkHtt+OPVfDdoIrS3iAwEgiT8EUfjxWG1rwotlpV7LK7XF49pIslxKzO2GGDHGXJKx89u59fh6TCuFA92P4CgkamL3pWNC0DTSk5pAKcKBppwFJijbQL8qeoqNe9PTtQOooooCiiigRqhqVqQLQNb1poNS7aYV+dAhalxSqtK2B64+dBGDSlqQMD2P4c/4U9V/0aDMa15NT09843peQH4lkjmUf8Bq0q96w/jrX7Vbi0j68ftFvfW7PEWAcJOHiY49cLMGIHoK3IFA0inKODXNNuY7Gi3KTtJJXbt253MCc9/LjB7Z7Vl9Q8FPMeHigX3Rm7Lf1WS4jUfepoKn6Y7QSLYgy9BjdMqzDdvjJhkIK7PMTuC+Uck4FVH0XWcqarM1zGkc8llu2oqRgKJlUN0h50LBVY7wGyxyK5/EfhP2C6sC95dTiSWYFri4ljhQiIgKrxgusjbyFAOW2lR3zXDqmj79Qso16SmUSoYZ4UVSGQyhzZRsJkjZkOWmkL5Occch6d9JOG0y+UEEi2ckA8jaN3P4GtEjZAPvGfxrD6xpPs2lXwFnaW5a2uA5tW8rqIX2OR0lO7ccbSTjJO49q29gD0k3cHYuR8dozQSGlHalxn0/GjHwoGr6/KpabtpzUEZOKQmlK/OlVaAVakpAKWgKKKKAooooCiiigKw/jbxPcW9wkKhba3aPc19LFJPGjZI6YSPARux3Ocd62QulyRkZHB9B3xjPY88ce+ndVeeR655Hp3zQYWysrK55k1eW7PqEvEhT046VsUx9+asYPA+lf/bwyfGV2mbn96RmNWuo6VZS8zwW0n9LHG3c7c+Ye/jNVtx4R0kDc1paAbiuREn2hkFeB3GD+FA1/o90oj9EhHxXKMPkykEfdWU8ReEHtG32d7dRROyqB7S5SCQkKiuG3ZgckLvwTGxDHcuQuuPg7SgwT2K2yRkfUrjBDEebGOyMe/oacfBOl4J9jtcAbjiNOB3zwO1BjdO0WZY5JI7q1uY7iRnnttURA4mU9OZGljyAylNuNpUbeOOar7nxLb2vMi3Nkc4zYX8F1D3xkW8jkKvwEYr0qLwnpyEbbK0BGMfURbuTgHO3PeuyOwtBnbFAMYzhIxjOMHt25FB5xp30kxkgJq0D/u3lnJG/xzNEyx5/q1cRfSSg+1LprD3pfOpP9R4OP7VbQWluOdkI4BztTsex+VTSxxqpLKgUDJJAwAO5NB5T498bwXdo9sgDs7QEPazRStHtmjYsBuVsgA4IHfvgZI5fCGvWWnlnkj3Xcn52eSWxjdv3URJiETgdu5GTn09jJVBnhRx8BzwP8ajklibKsUb3glT3x3B+Y/Gg8w8T/SFDdwSWsbwIJ42jLdSWaRQ4wSkVvC4Y4z3ZaXw94lvIbiMOup30LQOrMbFIY+qGTpNFkKVXarg727kH5bi/8PaeSXltbYsBkt0UL4836wXP6rfgahXwhZDmMSQnj8zcXEGN3bKJIBn4EUFFefSRMJxBFplw8hkEQDSwqeoUMmwlWZQQg3Nz5QQTjIzfC71Q9rWyX4NdzE/3baq8+DoY5FeG8uopPrFUiRJj9a6tLnrRufM+zJJz9kZp0em6gOU1aN0xuAns4iwX3lo3TI+OBQdxu9UH/RbNv5t3MP8AmtqavieaP9LsLiL9+DbdR+nbpHq/jGO1QSxasva6084GcvbzKce/Am7Uu7VeR1tOyP8Aq7jg9hx1feRQXWi69b3alreVZNpwwGQ6HniSNsMh4PDAdqsqw2maFI17FfXd3AZEjcKlrH0llRwR9bIzs8qDuF7AjIraQ3KMcKysQAeCDwwyD94OaCWiiigKKKKAooooCiiig5JdNjbOQcHJxubHmzuwM4GcnPzNcw0qPIBBORKTknnqAK33YOMUUUCjTU6xPP2d2M8bmdXLfPMa10NpsZVVwcKSVwzAgnOcMDnByePjSUUCzaZExyyDO3YD2IXDrgY7cSN+NKmnxjOB3BU8nJDBQefki/hRRQNbTIy25hltoXJJzgMHAz8wPwpv5Jixt25GCOSex28d/wBxfwpaKAbS4iclecY7nH2g/bP7Sg11qoAAHYDH4UUUCSxhhg8jIP4EEfxFcUukxkAYOO2Ax5AQpj5YoooOl7VTuyM7gwPJ7NgEfwqKbTY2LFgct35P7O338ZXiiigVdPQHIBBznhmGT5c5weR5F4+HxNQjR4uRg42hcbjgAMzAj45Y80lFBPLpyNnIPIA+03ZWDD17ggc0senRqchcH5n9rf8A83NJRQMGkRY27eMEYycc7u/P7zfiaktNPjiJKLgkKp5JyEUKvf3ACiig6qKKKAooo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27390" y="4967171"/>
            <a:ext cx="2231422" cy="1397082"/>
            <a:chOff x="6527390" y="4967171"/>
            <a:chExt cx="2231422" cy="1397082"/>
          </a:xfrm>
        </p:grpSpPr>
        <p:sp>
          <p:nvSpPr>
            <p:cNvPr id="7" name="TextBox 6"/>
            <p:cNvSpPr txBox="1"/>
            <p:nvPr/>
          </p:nvSpPr>
          <p:spPr>
            <a:xfrm>
              <a:off x="6527390" y="5989461"/>
              <a:ext cx="98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Lawyer</a:t>
              </a:r>
              <a:endParaRPr lang="en-US" b="1" dirty="0"/>
            </a:p>
          </p:txBody>
        </p:sp>
        <p:pic>
          <p:nvPicPr>
            <p:cNvPr id="1028" name="Picture 4" descr="Cartoon Black and White Line Drawing of a Lawyer Reading Habeas Corpu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971" y="4967171"/>
              <a:ext cx="1352841" cy="1397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55575" y="5072064"/>
            <a:ext cx="2511470" cy="1330663"/>
            <a:chOff x="155575" y="5072064"/>
            <a:chExt cx="2511470" cy="1330663"/>
          </a:xfrm>
        </p:grpSpPr>
        <p:sp>
          <p:nvSpPr>
            <p:cNvPr id="8" name="TextBox 7"/>
            <p:cNvSpPr txBox="1"/>
            <p:nvPr/>
          </p:nvSpPr>
          <p:spPr>
            <a:xfrm>
              <a:off x="1879600" y="6033395"/>
              <a:ext cx="787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Artist</a:t>
              </a:r>
              <a:endParaRPr lang="en-US" b="1" dirty="0"/>
            </a:p>
          </p:txBody>
        </p:sp>
        <p:pic>
          <p:nvPicPr>
            <p:cNvPr id="1030" name="Picture 6" descr="http://cdn.graphicsfactory.com/clip-art/image_files/image/3/1351463-2810-Artist-Painter-Paint-On-A-Canvas-Fruit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7" b="24366"/>
            <a:stretch/>
          </p:blipFill>
          <p:spPr bwMode="auto">
            <a:xfrm>
              <a:off x="155575" y="5072064"/>
              <a:ext cx="1568450" cy="1292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Arrow Connector 15"/>
          <p:cNvCxnSpPr/>
          <p:nvPr/>
        </p:nvCxnSpPr>
        <p:spPr>
          <a:xfrm flipV="1">
            <a:off x="2641645" y="5830195"/>
            <a:ext cx="241255" cy="36933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079193" y="5804795"/>
            <a:ext cx="359297" cy="36933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4" t="22139" r="42857" b="53286"/>
          <a:stretch/>
        </p:blipFill>
        <p:spPr>
          <a:xfrm>
            <a:off x="2828665" y="1775454"/>
            <a:ext cx="2396512" cy="1685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 are like “Babies”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42376" r="41493" b="82387"/>
          <a:stretch/>
        </p:blipFill>
        <p:spPr>
          <a:xfrm>
            <a:off x="1964318" y="3071361"/>
            <a:ext cx="864347" cy="807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113" y="3184100"/>
            <a:ext cx="1548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A stem cell </a:t>
            </a:r>
          </a:p>
          <a:p>
            <a:r>
              <a:rPr lang="en-US" sz="2400" dirty="0">
                <a:latin typeface="+mn-lt"/>
              </a:rPr>
              <a:t>c</a:t>
            </a:r>
            <a:r>
              <a:rPr lang="en-US" sz="2400" dirty="0" smtClean="0">
                <a:latin typeface="+mn-lt"/>
              </a:rPr>
              <a:t>an……..</a:t>
            </a:r>
            <a:endParaRPr lang="en-US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9603" y="2069288"/>
            <a:ext cx="3535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+mn-lt"/>
              </a:rPr>
              <a:t>Replicate to produce daughter stem cells</a:t>
            </a:r>
            <a:endParaRPr lang="en-US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4341" y="3599599"/>
            <a:ext cx="1853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+mn-lt"/>
              </a:rPr>
              <a:t>Specialize or </a:t>
            </a:r>
            <a:r>
              <a:rPr lang="en-US" sz="2400" b="1" dirty="0" smtClean="0">
                <a:latin typeface="+mn-lt"/>
              </a:rPr>
              <a:t>differentiate </a:t>
            </a:r>
            <a:r>
              <a:rPr lang="en-US" sz="2400" dirty="0" smtClean="0">
                <a:latin typeface="+mn-lt"/>
              </a:rPr>
              <a:t>into many cell types</a:t>
            </a:r>
            <a:endParaRPr lang="en-US" sz="2400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5" t="46514" r="23640" b="24735"/>
          <a:stretch/>
        </p:blipFill>
        <p:spPr>
          <a:xfrm>
            <a:off x="2828665" y="3589374"/>
            <a:ext cx="4153598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7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45259"/>
            <a:ext cx="91440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Once cells specialize, they become ‘terminally differentiated’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388" r="42481" b="82352"/>
          <a:stretch/>
        </p:blipFill>
        <p:spPr>
          <a:xfrm>
            <a:off x="599751" y="2357916"/>
            <a:ext cx="1781082" cy="1667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4103" t="27323" r="19766" b="55029"/>
          <a:stretch/>
        </p:blipFill>
        <p:spPr>
          <a:xfrm>
            <a:off x="2675361" y="2357916"/>
            <a:ext cx="1781082" cy="1667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9087" t="54261" r="5281" b="29746"/>
          <a:stretch/>
        </p:blipFill>
        <p:spPr>
          <a:xfrm>
            <a:off x="4806047" y="2436084"/>
            <a:ext cx="1726006" cy="1510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6411" t="82352" r="2725" b="2881"/>
          <a:stretch/>
        </p:blipFill>
        <p:spPr>
          <a:xfrm>
            <a:off x="6999118" y="2342812"/>
            <a:ext cx="1446458" cy="168214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421092" y="5559009"/>
            <a:ext cx="6070702" cy="1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56998" y="5694732"/>
            <a:ext cx="3098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More Specialized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83770" y="4514803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Baby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75360" y="4360915"/>
            <a:ext cx="1781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High school student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06047" y="4360915"/>
            <a:ext cx="1514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Law student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57895" y="4514803"/>
            <a:ext cx="1928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Lawyer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13552" y="4466435"/>
            <a:ext cx="135348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Stem Cell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08483" y="4312547"/>
            <a:ext cx="15148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Epithelial Stem Cell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84093" y="4158659"/>
            <a:ext cx="151483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Columnar Epithelial Stem Cell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757895" y="4158659"/>
            <a:ext cx="192890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Terminally Differentiated Lung Cell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314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Specialization is a trade-off for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6291"/>
            <a:ext cx="6197600" cy="2461847"/>
          </a:xfrm>
        </p:spPr>
        <p:txBody>
          <a:bodyPr/>
          <a:lstStyle/>
          <a:p>
            <a:r>
              <a:rPr lang="en-US" sz="2800" b="1" dirty="0" smtClean="0"/>
              <a:t>Terminally differentiated </a:t>
            </a:r>
            <a:r>
              <a:rPr lang="en-US" sz="2800" dirty="0" smtClean="0"/>
              <a:t>means that the cell is completely specialized, and no longer replicates.  </a:t>
            </a:r>
            <a:endParaRPr lang="en-US" sz="2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86411" t="82352" r="2725" b="2881"/>
          <a:stretch/>
        </p:blipFill>
        <p:spPr>
          <a:xfrm>
            <a:off x="6999118" y="2342812"/>
            <a:ext cx="1446458" cy="168214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1421092" y="5559009"/>
            <a:ext cx="6070702" cy="1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56998" y="5694732"/>
            <a:ext cx="3098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More Specialized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57895" y="4158659"/>
            <a:ext cx="192890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Terminally Differentiated Lung Cell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2901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07975" y="274638"/>
            <a:ext cx="8604205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000" dirty="0" smtClean="0"/>
              <a:t>In most cases, a terminally differentiated ‘lawyer cell’ can’t become an ‘artist cell’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765175" y="1778059"/>
            <a:ext cx="7644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A lawyer might be able to paint, but because he/she is a lawyer…</a:t>
            </a:r>
            <a:endParaRPr lang="en-US" sz="28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12152" y="2702061"/>
            <a:ext cx="2950775" cy="2917675"/>
            <a:chOff x="2298766" y="2736468"/>
            <a:chExt cx="2950775" cy="2917675"/>
          </a:xfrm>
        </p:grpSpPr>
        <p:pic>
          <p:nvPicPr>
            <p:cNvPr id="3078" name="Picture 6" descr="Cartoon Black and White Line Drawing of a Lawyer Reading Habeas Corp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450" y="3024789"/>
              <a:ext cx="2546091" cy="262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61108" t="14244" b="10051"/>
            <a:stretch/>
          </p:blipFill>
          <p:spPr>
            <a:xfrm flipH="1">
              <a:off x="2298766" y="2736468"/>
              <a:ext cx="1266568" cy="252133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308629" y="5782932"/>
            <a:ext cx="6557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He/she will paint like a lawyer, not an artist!</a:t>
            </a:r>
            <a:endParaRPr lang="en-US" sz="2800" dirty="0">
              <a:latin typeface="+mn-lt"/>
            </a:endParaRPr>
          </a:p>
        </p:txBody>
      </p:sp>
      <p:sp>
        <p:nvSpPr>
          <p:cNvPr id="3" name="AutoShape 2" descr="data:image/jpeg;base64,/9j/4AAQSkZJRgABAQAAAQABAAD/2wCEAAkGBxQTEhUUEhQWFRQVFBYWGBYUFxcXFBQXFBgWFxUUFRUYHSkgGholGxQXIjEhJSkrLi4xFx8zODQsNyg5LisBCgoKBQUFDgUFDisZExkrKysrKysrKysrKysrKysrKysrKysrKysrKysrKysrKysrKysrKysrKysrKysrKysrK//AABEIAOQA3QMBIgACEQEDEQH/xAAbAAABBQEBAAAAAAAAAAAAAAAAAQIDBQYEB//EAEwQAAIBAwMCAwQFBwkECQUAAAECAwAEEQUSIRMxBiJBFFFhcQcjMoGRFTM0QlJioSRyc4KSorHB8ENTo7JEY2SDk8LR1OEWVFVllP/EABQBAQAAAAAAAAAAAAAAAAAAAAD/xAAUEQEAAAAAAAAAAAAAAAAAAAAA/9oADAMBAAIRAxEAPwD3GiiigKKQmk3UDqKZuozQPoqMtQDQSUU0NTS1BJRUeadmgdTZHAGTnj3Ak/cByaTdWT8f6/LCkdvaBmu7htqiNQ8kUY/OThCQOOACxC5YZOBQR+KfFiQsE6rRS4yIgUaVwezdJIZpAPmq+tU2keOL+V/ZHtGSeYnoXDRzJB0xnfJKsyIxaNcHCjDFgPKDWt8J6JFbQgRxFHfzSNI4knkY93mmGd7E+44HpxXJ4nmHt2lp+ubidgcHGxLScPz2H214/wDSgiP0eWr5e4ae4uD/ANIkmcSoTzmHYQsWD2CgdgDmur6P72WS1KzOZXhuLi36pGGlWCVkV2/eIAyfhVvquoLBBLM/2Yo3kb5IpY/4VSeGtJkTTYYllaGdkErSKqORNMxmkyrghl3uwI4OOxHeg1NFUkOoXEVsz3MW+ZDtCWuX6xJVVZFbBTcW5DHC4JLYGa7tOlmKZnREkJPlidpFA9POyLk+/ig7aKYTSbqCSimA0u6gdRTM05TQLRRRQFFFFAxv8qbUhFRtQAFBNKO1NoFpKdikbvQKTSUlOAoG0pNDUhoHLXhPiLrWt7cRXN0GWRWuX6W+Oa4QvJ04pZgd6wxxRsSkZVeyjLPmvdVqj1fwpaXLySTRBnkgNuzZIPS3bsLzgHdzu70HToTOlpCbgJG6wqZFUBIovLkoo7KifZHwWsV4u8RrLf6ZDFJsT2sOzmMZY7SI1j3kMUcMyFlUg7xhvQ9er+Dr3Z9RqEk2zlYrxVdWZSpB6kYUh/LgMQxGcjDYYYG/vTLbwXYiaL6+CRQBsj6gmj3/AG3Xec7/ADKs0jHlnQZQB6h9KMwXTZd5Ijd4I5GAJ2xPNGsrHHONhYce+oYLG51DEkss1naHmK3gbpXEifqvcSjzJkf7NcYB5OeKf4qh9pv7OzY5hUSXsy84kEBRIEbHderJuIPB2CtcP9ffQYaa4/JNzD1rqRrK5WUE3chkME0a9Rdsreba6hhtOeQMd8VYxeMDIN1vY3s0fpII44lYe9BPIjEfdVF401NF1K1juWRooTJcbmiPRt2kQQ2guHyQAZBK284wdnbvXoUBJAJIJwCSPsnjuPhQV2h69HdB9gdHjbZLDKuyaFiMgOvPccggkH0Jq0xXntpq8kup3NxZWr3EXSjtesJEigeSJ5Hkbexy4XeEBVT2b0rQm51Ru1vZJ/OupnI/s24H8aDQg0ZrMl9W/Y0//wAS4/x2Usd7qq/btbOQf9VdSof+JBz/AAoNKKev+dZk+Jpk/P6fdIPVoelcJ+ET9TH9SrjRNZguo99vIHUEqwGQyMO6SIwDIw9zAGgsKKKKAooooEaomPNStUNA89qRaU+v+u1MoJB2plGSad8P9ZoEXvTh2qOlyaBe5pCacKavegSmXE6ojO5CoilmY8BVUZYk+4AGpGrP+P7SSXTbtIgS7QthR3cDlkHxKgj76DOXepTXCrNcXU1lDLk21taJvvZkGMTSAI7cgg7FXChhuOazXh3wYZ9ptLiO4szcoZHZOhdRNDN1pYp0CAyknAAYjHlIGK1V3rmhyr15ZbeQuFbDHdOuF2pEsY+sXAJGwAcs3GSal8PalsvIbeCxS0tp4JZsFVjnYxGNVd4k4QYbGGyx9duMELPxNHLb3MV9HG8yrE8E8cY3S9J3WRJY1/WKMpyo5If4Vw3n0m2gPTt1muLpvsW6QypISe28yKAi+pJ7DnmthdwB1KNnBGDhmU/2lII/GubTdIhgBEESR7jliqgM597N3Y/M0Fb4d0DpxSvdbJbm7Ia5OAYzxhYFB7xIp2gHvyfWuQ/R7Z4KqbiOI53QRXM6QEN9pemHwAc9hgVqiKUdqDnsLOOJFiiRUjQYVVGFUD0ArqApi/5U+Rtq5xnA7DAz+PFA3bQVrN634ztoCytcQK6kYTqb3fI5xHEGcHPH2TVVP4nuZ2ZbSyupkIwGlX2JAcjziaRt5AGeAnP8KDbo4zjIyOceuPfisfpMqXGsSS2uOlBbmG5lT7E87MrRxZHDtGobLckbwtMi8H3Nx+m3OyMgBobTcpkAz5Z7x/rZRzjA2ithpunxW8axQIscaDCogwB/8/H1oOqiiigKKKKBrCjbTqKBNtMK/CpKKBgWnYpaKBhWgL91PooGH3UgWpKKBgWl2U6ig5o7CNWLqiBj3YIoY/NhyazGwvrh90Omgf1p7g/+WAVsKyvh4b9S1KT0U2tuP+7iMrY++4/hQacj/QrIR+MZZZJY7XTrmR4WVZDK8MCqXUOvLOT9lgcBcjPatlWX8FjM2pP+1qDD7kgt1/xBoGC51d8bbeyh/pJ5ZWH3JEoP4imPpWrP3v7aL+jsy2PkZJTWuooMrF4ZuyMTarct/RRWsP3ZETH+NPHgS0b88Jrk/wDabiaZf/DZ9n92tPRQV2n6JbwDEEEMX9FGqf8AKK7gtPooCiiigKKKKAooooCiiigKKKKCOedUUu7KqqMszEBVA7kk8AVl5PpI00EgXStt+00aSyRr8WkRCoHxJrj8YQxPf2y32TZNGRGr/ozXe7yrP6E7Psh/KSD611eLb2TdFp1kqpLcxuTIQOna26YWSUIMbn84VV7ZPOBQR6rqd7BE16k1rd2qqZmjjiaNzABuLwzdV1dgvPIAOD2rYRuCAR2IBHyNefajEJFXQrJyFigjS6mbG6K3IHkUY80si+oG1Q2e+Mbe2vozI8CnDxJGxUgjCSbgjKSMMPIw49VNB2UUUUBRRRQFZfwCN0d1N/v7+6YfzYn9nX+7AK0N9ciON5G7IjOfkoJP+FU/gG1MenWit9owI7Z775R1Hz8dzmgv6y/gI5S8Pv1K8/uylB/BBWorNeBEKx3QP/5G9P8AanZh/BhQaWiiigKKKKAooooCiiigKKKKAooooCiqrxBr8FnH1J32hmCIqgtJK7cBI0XlmPuFU6XupXPMUMVlGezXOZrgj0PQjKoh+Bc/L3Bra5NQ1OGBd08scS++R1QfixrEyaQrXcdtdX17cyyRSyFUmFvAgiKA7o7faRnqDGSexq9s/A+nxkMtpCWBzukXqvkdjvl3HPxzQVXiPxDb39vPaWkbXrSxtHmJf5PGxHleS4bCDa2D5SW44FSeLrF7eCO/jcG5sIDv3HCXMICmeJj6E7Nyn0YD31rSyovoqqPgFUD+AFef+Pri2vLMXVvcJMbaUCOIN1be4mZlVIJoQw3ktt2n0znkUF7r5iafTpU8tw83k4w7wtExnR/3AmGOezKnrXTZzCTUpymCsNtFE7Dn6x3kk6Z+KrtOPTqD31n9Qu5PqrXU2SK4LhrS+hUiHrqPKjAnySdwUJ2yKSAecV027Oskk0EQjvEx7ZZqcJdKc4nhJwCxwSknG7BR8EeQNuGp1ZJdR6ai7t8y2b5MsQBMkBBIeWJPtDaQRJDjIIJA3Aq+mgnV1V0YMrAMrKQVZSMhgR3BB70E9FR0E0FB9Ich/J1wgPmmUW6/zrl1gHH/AHlcHjXxd7EYLS1RZb24KpDExOxFztEsuOQgwfntPuNT+MbherZRMQE6zXUhPpFZIZd33SmGvMLS1vY9QXXb2FjakNKAjxmSGKSNkh3RswPlVwcDnPxoPSobTWRybqxf4NbygfIFZAatvCmlS28Tid1eWWeWZygIjBlbIRA3O0DA554qPwz4qtr4ObZy4j27so6EbxuXhwMgj1q6zQSUUwf50m6gkpM0wmjNBJRUYNKWoH0VGDT1NAtFFFAUUUjUHmP5VJ1a8228l1eQskNvHwkFrA0aO0zysNqF2dskZYhcAYq9uNLlKGXVLwJEBlobdjb2qD3STZEsv3soP7NUvg/xTZ2VpIL6UQ3oklkuklBE8kxZiWRcfWKV27SuRtxXVpapNEmqarIgQgS28UhAt7WNuYm2niScqQS5yQThQKDpg00N0ptMtkg6BfY0idBLhJABJFsC7wrbVIkYDBVSA4yD33vjGKPEYjkluyP0SHZLMhzj61kYpGvY7mYcfhVNqWsS3iK3UksdPeRIxJtYXl60rBEWFcFoo2JHmxuI54GTWu0TRYLWMRW0SxIPRe7H9p2PLN8SSaDN3OgyXKmbWJUS3Tz+yRvttowh3brmY4MxGBkcIMdjWf06ewm1CG8lEVrGFVbKJh03ucEol5JGOETzFYtwBOc+4VvvFegLe2zQsxUkq6NgMFdDlGZD5XXPdW4I/GsRb2U9zLcmcwRIzWy36szLLB7EN+IsjabeUBXDEjAd+5HAaH6T5VNg8GxZJborbwxsAcyyHAfkcbBl93psp2mSw3aKimSC7tAF+tAFzCcAZYHIlifaMkEo+O+QCKtrC5v5k1KFumIQRZQzL5JkcESzSjG6PqggKRyqqCR5iK7t0eojMZez1C0OMMB1oGPdHXtNbv7wdrDBBBHAS2rSR3BYR7Z3ZfaIUIEU6ZCC+tyxA3LlQ4+1twDkhC1rpmktBLJ03Hs0nnEG381KT5zGwPEbdymOGJIPOKqdC8QpdySWtwFhv7ZvPGjZ9PLPbseWRlYcEZAbDDB51XzoHpTaymo+MWguZ45LSU28CxF7iIhyolUne0A8/TBVgWXdjYeKvxqsPQNyJFaARtL1FIK7FBJYH5A0GO8Q6fLfzaikDKGjtUsoy5ITfORNc5IBIzGYV7Gl1TSzHH7VqjJcvGyrbWcQItllfyQxpG3MspJxvfsCSAAM1ceDk6NiJ7giNpupeTljgIZiZCGJ7BE2r8kpNBha8lF9MCsSgiziYYKoww11Ip/2kgOAP1U+LGg6fCGiyW8TvcMHurh+rOy8IHICrGn7iIqqPln1q9FBoH+dA6miuDxHrMdpA88u4quAFQbndmIVI0X1YkgCqaPx5aIQLnrWje66hkjGf6XBjP3NQahjQRVXY+IbSb8zdQSfzJY2P3gHNWSOD2IPyINA4GikNLuoAU9KbnNPU0C0UUUBRRRQQXNujfaRW4I5APB7jn31hdN8IQqyvHp5DRnEft9x1FiAPBhjR5lAGBj7J47it+1cF5p/UIy8qAekcjRg/Pbz+FBS31qkB9t1CfqNF+bULsiiZgRiCHJZ5mztySzHOF25xVr4dmme3ia5UJMybmQcbCxJVT+8FwD8c0630aFHEgQNIMhZJC0sqg9wskhLAHA4B9K7aDm1iVFiPU3Knq6ZBj90mV5AB/WHbueMmsbfabC88J1LzdkiukbZb3qMd0cF4qeXcGwQp+rcny/aKDeAVnNS0VolcwRia3kB6tk+NjA/aa33cI55JjPkY/sEliHDfXE19M6W1yba2tiFM8e09a6HaIbuDEh2hx+sW2+hpbq19rKrIfY9UgQlJI+crkAvHnie2Y4yh+znB2nk1ltHbaj07K1iK6dbENcqUeINIMmOzwcNuVyJJPiqg8k1YX+lOuy3uFluLYuoguoi3tlm54XqOvnwM46y844cEZYhnrfTPaL1IL9WgvSbm4WeAlELBbaKOS0kzlsLECUbttORir6LxVNZfU6mjuQD07q3iZ47hVGWZ40BMUiqCzDtgEjitJrehx3MQjk3ZTDRyqds0Ui/ZmjcfZf+B5BBBxVNpPiGSKU2d+B7QEZ4pEGI7+NBkmNf1Zh+tF6ZyMg8Bw6l/K75uh5oUt4Y55I2AkDTMZrWWI+rReV+eNs579jl4tOY3PsKuYWnkUXluq/ya4twGlN9a+kXUEfTZV4zJj0Bq78MaANNu4FDl1u4Dbzbm3KtzCvXiRf2U6TSqq+5F9Tz0/SZqFrbRxN1hBew/ooiUPIcjHRMQ7wsBtIOB2xyMUFlqiC/ufZB+i27K11+zNJgNFafFRw7/wBRfU1rs4AryH6NvEdqtwkYLxz3SYuI5T5jdgvL1hgbT1BJKpxgqY41IBNethaBWpA1KwpjsFBJIAAJJ9wHJNBktTPteqQwd4rFBdSDjBuJcrbKfiqh3+e2um08aW8hwwKRlbhjJKUWMJbzLb7mOeA7khc8naa4vBkypZy39wwjN7K1wWfGVSQiO1jHvPTCYAySWwM5rM23hy3t1haK7hi6kEUQ6iSwm7a29oacyqrJIqlniYnPeMA5BwQ1MMWlXty8Xs9rMywpL1NkJ3iRpF2rxuJHSJPuyK47jw1oHTMrLZqiv0zIs2xVkxzHuRxh8Z471S6XotmWWJr+2ZJXjeIx49paaK3hUkTlvLkt1CoG5urgnBILpdGiSBVOowD6rEkheaIOiFLUTK6y7d0eJFWPBTc44z5iHbf+E4SxXTL+aOaNQ/syXzkFdrbcbi5TcWTzMrDCgADOaxL3t5avI1xfXskUTAS7JVjng27UZzDJvjeNpXKoAwLhGK5AJr0zRLGO0Et40kC2vSZ1EG5oQCdzTozE7NyhQUj8pPPmJ45NB0AX11+VLuLYpCeywPyVVN2y5nU8dU7iVXsgOeWOaDo+jrXDO91H7WbtIuiySOixyKsquDFIqqvmDxtwRnmtyorkttOiSR5UjRZJdvUdVAeTZkKXYctgE4zXZQFFFFAUUUUCEUgUU6igQik206igaFpxFFFAwR47cZOe3r76XZTqKBpFZXxZHm80tf8Atcrf2LWc1rKy+p/WatZp/uba6nPwLmGFD+Bk/A0FNqdu96l/DbzJHcxahC1uzEeRoILMs2MHP+0Hb1wazUulwSaD1+m7XE0tut0/El3LIl1HHMil+53Kdqdvs9629nDbPrEvTihWW2t1LsqoJWlujyzHG47Y4lGc/wC2IrF+MW9kuJ7LzBLy6tryAL1c9Tf/AChFMQZ89SJHAQZ8/GDyAodL8OpcSRyuXEjap7KHw8cydG1eRXKv542EgVtjFsbAMkAV6h4A8VG7V7e5Ux31sSkykYWTazJ1ovehZTnHY/DGcFoE5GpLaRhBJ7UbxVGzYjLZTwMkgiJVSJFTKhmI3cszZNWmnwXe/wDLLLDt8srQ27SPI0TosV5GwdRh06SPtH60LD9ag9Y2VnfpGuTHptzs+3JH0Vxx5rhlhXkduZBV/aXKSoskbB0dQysvIZWGQQfcQazP0iNmK1T/AHmo2Sn5CZXP8EoOvVvDzOlqIJFjNpIroroXiYLG0QVlDKRhXOCDwffXHq3hBrlGeaf+UmB4gYwyW4J6vRkMJZiWj6zY83J5IyBt1lFBjbLwjG0zrLGywQRQQQopCxSImJnfCndzLgMpOD0hkEd+MfR+6wxxiaN3jRYklaORGgWMN05IOlKCJcuS53efgeUDFbTVLwQwyzMCRFG8hA5JCKWIA9/FY7TdL1K8jjuJtR9nWVFkWG0ij2orjcB1pNzMcEc9vdQJaWR1CdVYsbCxkMeGUL7bdQ+VndQADFGwPAADPn0GK3QWsX4PSSzvJtPeUzx9EXkbuqiRTPNKJkcqAGzICwOB9ojtjG2oCiiigKKKKAooooCiiigKKKKAooooCiiigK880DU3Or3crFZIJJFskdDu6DW8aTIjEHhZDPMM+jx47kCrjx4Hm9ms43ZPap8SspIYW8SNJMFI5G7CJn9+rXTdEtrMO1vCsQKorLEpwwj3bT017t5zlsbjxknAwEXiTw8LkLJG5huosmG4QDfGf2WH68Z/WQ8H4HmvOfG1wbiJJriPpX2lyBriNHkVZLabCSTQunnMLcNkeZQHU4PNeq3GqRRrumdYQWKgysEBIO0YJOOfT35FZ3x/a25gF5If0cN9gBvaY5h03sz+0su4L8G2n0oMX4UuY4r+a8nzHFbWUECDCAk3LGSKOKCEEJlANsQLNiQFiWJxb+33Nhax3M6GGD8pSySQA73S1vDJt6oUHzrNKG2rn0Hfij6LvD9rFiMq0l5aAdZyS0UM0yj6qMFsdRI1RNwHZSM9xWw1i2i1CzmhimRlkVoxLGRII5FPlbyn7SuAcZB49KCj0mQadKEBU6ZckNbyKcpayynPRJHHRkJyjdgTt9RTfEerpcz2McCtJGmoRl51x0A6RzHpq5P1jZ77MgYIJB4rIz3U8VvcwTri3LiO+ij3P7D1GDSXdsoG5raaPcwX9RmPoCKttD8QxTGwt7dHMUWo3CCQI3s6xxLe+zxpIcBmMQQ+XOADkg4yHqNFFFBmPpC1GSG2URsIxNcQ27zMAywRzNseUg8eoAzxlhmuHT/Cd7axrDaaj9SgCotzbpM6KOyiRWTI9wI44Fa+7tUlRo5FV0cFWVgCrA9wQe4rDeJvCPs9ncva3l9CIraV0hS4ZowY42ZVXeC6jjsrCg6fA9rILy/a4m9puI2gh6oQRqI+kJREsYJC4aVieTnIzW2ryH6JNDmk09ZItRnhlaSR5YlWB9rMfK0gljLbmQK2WPIYY4rZ6bqlzBdx2d4yTddJHgnjQxsxh2mSOaPJAbDAhlODjsKDV0UUUBRRRQFFFFAmaM016ZQSbqN1MozQOLUA0yloJAaaWpCabQZ7PU1b4W1j9267m/x22n8a0u6sFqN3eQ6o8dqsE3tFuLhkm3xMiwGOEIky7s5LFsFeNx5rtPiu7T9I0q5HxtnhuFPxGGVv4ZoL7VzcN5LcRLkeaSYF0UdsLCpBc/NlA479q8/1LwH0rywl6y5e9XekcCQRMY4pbjcUiIy2bcAFiSM557HSRePoB+cgvof6WzuB/wAqmuHVvHFlIYCkjF0vYFw8M0ZBlzGwzIgAIjmJx7qCHw3oUxN84xDI63Nqhxyzm4uZRcvx2PXjI78An1q98GaPJbrI8qRwtIIV6EPmjiEEYiB34G5mAGTgYAUc4ydIabigy3jGFoHXUYl3mFClzGMfXWhOX4Pdozl1+G8etSa/p0gjs206GFhb3AlWLcIYzG0E8fkKqQPzwParTU9ZtYRi4ngjDZGJZEXdnuMMeeKpfo31OOSB4YnWSOzla3SRDuR4VAaAhvUiNlQ/FCfWg6E1TU/XT7f/APuP/t6in1vVF7aZE/wS+XP9+EVqh2/jTaDMDxPeD7Wk3IH7s1qx/DqCodQ8WBonjnsNQjV0ZD/JxKMMCDzC7e/1rWtRQYTwtpUz2FnPFm2vYbdYSJo2CzJCSgjuIzhip27lbuu7I4JBtdP0q8lu47m9NuogjkWKK3MjjdNtDyPI4X9VcBQv63etMtBNA/dSg1GKelA6iiigKKKKBrCmNUjVG1Aq02nHtSLQKBTTUnpUZoCnAUi04dvnQZd0H5Zz/wDrSB8M3Az/AJfhWlNZiYH8txn0bTZR96XEP+T1pzQI0gUEk4ABJJ7ADkmvFYoFvYnmuVVY7u4edXlVonHnAhjhd9zu3SSMYgi5AIMma9j1CzWaKSJ87JEZGwSDtcFWwRyODXn1z9HdxBzZXTSJgBoLg9OSRBwsQv4QJlQei5xxjsTQZn/6dtTIE2SlwB5DJcoWVuziyR5bo4PHn6I5NdU3g22RlEsYUnjbc3j2sbjvuigR5p2PPZ3Hb0qew1gL/JZh7HNjL2ocafANzEDZLDvnunODgowDeuM103V29s6RW0bia5bCRW8cFp1iQSZJur1LrauMtI3ToK/RdPtLW21C3ktomnht7ieCdrdgZoShYiN5l3MY3YLkHtt+OPVfDdoIrS3iAwEgiT8EUfjxWG1rwotlpV7LK7XF49pIslxKzO2GGDHGXJKx89u59fh6TCuFA92P4CgkamL3pWNC0DTSk5pAKcKBppwFJijbQL8qeoqNe9PTtQOooooCiiigRqhqVqQLQNb1poNS7aYV+dAhalxSqtK2B64+dBGDSlqQMD2P4c/4U9V/0aDMa15NT09843peQH4lkjmUf8Bq0q96w/jrX7Vbi0j68ftFvfW7PEWAcJOHiY49cLMGIHoK3IFA0inKODXNNuY7Gi3KTtJJXbt253MCc9/LjB7Z7Vl9Q8FPMeHigX3Rm7Lf1WS4jUfepoKn6Y7QSLYgy9BjdMqzDdvjJhkIK7PMTuC+Uck4FVH0XWcqarM1zGkc8llu2oqRgKJlUN0h50LBVY7wGyxyK5/EfhP2C6sC95dTiSWYFri4ljhQiIgKrxgusjbyFAOW2lR3zXDqmj79Qso16SmUSoYZ4UVSGQyhzZRsJkjZkOWmkL5Occch6d9JOG0y+UEEi2ckA8jaN3P4GtEjZAPvGfxrD6xpPs2lXwFnaW5a2uA5tW8rqIX2OR0lO7ccbSTjJO49q29gD0k3cHYuR8dozQSGlHalxn0/GjHwoGr6/KpabtpzUEZOKQmlK/OlVaAVakpAKWgKKKKAooooCiiigKw/jbxPcW9wkKhba3aPc19LFJPGjZI6YSPARux3Ocd62QulyRkZHB9B3xjPY88ce+ndVeeR655Hp3zQYWysrK55k1eW7PqEvEhT046VsUx9+asYPA+lf/bwyfGV2mbn96RmNWuo6VZS8zwW0n9LHG3c7c+Ye/jNVtx4R0kDc1paAbiuREn2hkFeB3GD+FA1/o90oj9EhHxXKMPkykEfdWU8ReEHtG32d7dRROyqB7S5SCQkKiuG3ZgckLvwTGxDHcuQuuPg7SgwT2K2yRkfUrjBDEebGOyMe/oacfBOl4J9jtcAbjiNOB3zwO1BjdO0WZY5JI7q1uY7iRnnttURA4mU9OZGljyAylNuNpUbeOOar7nxLb2vMi3Nkc4zYX8F1D3xkW8jkKvwEYr0qLwnpyEbbK0BGMfURbuTgHO3PeuyOwtBnbFAMYzhIxjOMHt25FB5xp30kxkgJq0D/u3lnJG/xzNEyx5/q1cRfSSg+1LprD3pfOpP9R4OP7VbQWluOdkI4BztTsex+VTSxxqpLKgUDJJAwAO5NB5T498bwXdo9sgDs7QEPazRStHtmjYsBuVsgA4IHfvgZI5fCGvWWnlnkj3Xcn52eSWxjdv3URJiETgdu5GTn09jJVBnhRx8BzwP8ajklibKsUb3glT3x3B+Y/Gg8w8T/SFDdwSWsbwIJ42jLdSWaRQ4wSkVvC4Y4z3ZaXw94lvIbiMOup30LQOrMbFIY+qGTpNFkKVXarg727kH5bi/8PaeSXltbYsBkt0UL4836wXP6rfgahXwhZDmMSQnj8zcXEGN3bKJIBn4EUFFefSRMJxBFplw8hkEQDSwqeoUMmwlWZQQg3Nz5QQTjIzfC71Q9rWyX4NdzE/3baq8+DoY5FeG8uopPrFUiRJj9a6tLnrRufM+zJJz9kZp0em6gOU1aN0xuAns4iwX3lo3TI+OBQdxu9UH/RbNv5t3MP8AmtqavieaP9LsLiL9+DbdR+nbpHq/jGO1QSxasva6084GcvbzKce/Am7Uu7VeR1tOyP8Aq7jg9hx1feRQXWi69b3alreVZNpwwGQ6HniSNsMh4PDAdqsqw2maFI17FfXd3AZEjcKlrH0llRwR9bIzs8qDuF7AjIraQ3KMcKysQAeCDwwyD94OaCWiiigKKKKAooooCiiig5JdNjbOQcHJxubHmzuwM4GcnPzNcw0qPIBBORKTknnqAK33YOMUUUCjTU6xPP2d2M8bmdXLfPMa10NpsZVVwcKSVwzAgnOcMDnByePjSUUCzaZExyyDO3YD2IXDrgY7cSN+NKmnxjOB3BU8nJDBQefki/hRRQNbTIy25hltoXJJzgMHAz8wPwpv5Jixt25GCOSex28d/wBxfwpaKAbS4iclecY7nH2g/bP7Sg11qoAAHYDH4UUUCSxhhg8jIP4EEfxFcUukxkAYOO2Ax5AQpj5YoooOl7VTuyM7gwPJ7NgEfwqKbTY2LFgct35P7O338ZXiiigVdPQHIBBznhmGT5c5weR5F4+HxNQjR4uRg42hcbjgAMzAj45Y80lFBPLpyNnIPIA+03ZWDD17ggc0senRqchcH5n9rf8A83NJRQMGkRY27eMEYycc7u/P7zfiaktNPjiJKLgkKp5JyEUKvf3ACiig6qKKKAooo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hQWFRQVFBYWGBYUFxcXFBQXFBgWFxUUFRUYHSkgGholGxQXIjEhJSkrLi4xFx8zODQsNyg5LisBCgoKBQUFDgUFDisZExkrKysrKysrKysrKysrKysrKysrKysrKysrKysrKysrKysrKysrKysrKysrKysrKysrK//AABEIAOQA3QMBIgACEQEDEQH/xAAbAAABBQEBAAAAAAAAAAAAAAAAAQIDBQYEB//EAEwQAAIBAwMCAwQFBwkECQUAAAECAwAEEQUSIRMxBiJBFFFhcQcjMoGRFTM0QlJioSRyc4KSorHB8ENTo7JEY2SDk8LR1OEWVFVllP/EABQBAQAAAAAAAAAAAAAAAAAAAAD/xAAUEQEAAAAAAAAAAAAAAAAAAAAA/9oADAMBAAIRAxEAPwD3GiiigKKQmk3UDqKZuozQPoqMtQDQSUU0NTS1BJRUeadmgdTZHAGTnj3Ak/cByaTdWT8f6/LCkdvaBmu7htqiNQ8kUY/OThCQOOACxC5YZOBQR+KfFiQsE6rRS4yIgUaVwezdJIZpAPmq+tU2keOL+V/ZHtGSeYnoXDRzJB0xnfJKsyIxaNcHCjDFgPKDWt8J6JFbQgRxFHfzSNI4knkY93mmGd7E+44HpxXJ4nmHt2lp+ubidgcHGxLScPz2H214/wDSgiP0eWr5e4ae4uD/ANIkmcSoTzmHYQsWD2CgdgDmur6P72WS1KzOZXhuLi36pGGlWCVkV2/eIAyfhVvquoLBBLM/2Yo3kb5IpY/4VSeGtJkTTYYllaGdkErSKqORNMxmkyrghl3uwI4OOxHeg1NFUkOoXEVsz3MW+ZDtCWuX6xJVVZFbBTcW5DHC4JLYGa7tOlmKZnREkJPlidpFA9POyLk+/ig7aKYTSbqCSimA0u6gdRTM05TQLRRRQFFFFAxv8qbUhFRtQAFBNKO1NoFpKdikbvQKTSUlOAoG0pNDUhoHLXhPiLrWt7cRXN0GWRWuX6W+Oa4QvJ04pZgd6wxxRsSkZVeyjLPmvdVqj1fwpaXLySTRBnkgNuzZIPS3bsLzgHdzu70HToTOlpCbgJG6wqZFUBIovLkoo7KifZHwWsV4u8RrLf6ZDFJsT2sOzmMZY7SI1j3kMUcMyFlUg7xhvQ9er+Dr3Z9RqEk2zlYrxVdWZSpB6kYUh/LgMQxGcjDYYYG/vTLbwXYiaL6+CRQBsj6gmj3/AG3Xec7/ADKs0jHlnQZQB6h9KMwXTZd5Ijd4I5GAJ2xPNGsrHHONhYce+oYLG51DEkss1naHmK3gbpXEifqvcSjzJkf7NcYB5OeKf4qh9pv7OzY5hUSXsy84kEBRIEbHderJuIPB2CtcP9ffQYaa4/JNzD1rqRrK5WUE3chkME0a9Rdsreba6hhtOeQMd8VYxeMDIN1vY3s0fpII44lYe9BPIjEfdVF401NF1K1juWRooTJcbmiPRt2kQQ2guHyQAZBK284wdnbvXoUBJAJIJwCSPsnjuPhQV2h69HdB9gdHjbZLDKuyaFiMgOvPccggkH0Jq0xXntpq8kup3NxZWr3EXSjtesJEigeSJ5Hkbexy4XeEBVT2b0rQm51Ru1vZJ/OupnI/s24H8aDQg0ZrMl9W/Y0//wAS4/x2Usd7qq/btbOQf9VdSof+JBz/AAoNKKev+dZk+Jpk/P6fdIPVoelcJ+ET9TH9SrjRNZguo99vIHUEqwGQyMO6SIwDIw9zAGgsKKKKAooooEaomPNStUNA89qRaU+v+u1MoJB2plGSad8P9ZoEXvTh2qOlyaBe5pCacKavegSmXE6ojO5CoilmY8BVUZYk+4AGpGrP+P7SSXTbtIgS7QthR3cDlkHxKgj76DOXepTXCrNcXU1lDLk21taJvvZkGMTSAI7cgg7FXChhuOazXh3wYZ9ptLiO4szcoZHZOhdRNDN1pYp0CAyknAAYjHlIGK1V3rmhyr15ZbeQuFbDHdOuF2pEsY+sXAJGwAcs3GSal8PalsvIbeCxS0tp4JZsFVjnYxGNVd4k4QYbGGyx9duMELPxNHLb3MV9HG8yrE8E8cY3S9J3WRJY1/WKMpyo5If4Vw3n0m2gPTt1muLpvsW6QypISe28yKAi+pJ7DnmthdwB1KNnBGDhmU/2lII/GubTdIhgBEESR7jliqgM597N3Y/M0Fb4d0DpxSvdbJbm7Ia5OAYzxhYFB7xIp2gHvyfWuQ/R7Z4KqbiOI53QRXM6QEN9pemHwAc9hgVqiKUdqDnsLOOJFiiRUjQYVVGFUD0ArqApi/5U+Rtq5xnA7DAz+PFA3bQVrN634ztoCytcQK6kYTqb3fI5xHEGcHPH2TVVP4nuZ2ZbSyupkIwGlX2JAcjziaRt5AGeAnP8KDbo4zjIyOceuPfisfpMqXGsSS2uOlBbmG5lT7E87MrRxZHDtGobLckbwtMi8H3Nx+m3OyMgBobTcpkAz5Z7x/rZRzjA2ithpunxW8axQIscaDCogwB/8/H1oOqiiigKKKKBrCjbTqKBNtMK/CpKKBgWnYpaKBhWgL91PooGH3UgWpKKBgWl2U6ig5o7CNWLqiBj3YIoY/NhyazGwvrh90Omgf1p7g/+WAVsKyvh4b9S1KT0U2tuP+7iMrY++4/hQacj/QrIR+MZZZJY7XTrmR4WVZDK8MCqXUOvLOT9lgcBcjPatlWX8FjM2pP+1qDD7kgt1/xBoGC51d8bbeyh/pJ5ZWH3JEoP4imPpWrP3v7aL+jsy2PkZJTWuooMrF4ZuyMTarct/RRWsP3ZETH+NPHgS0b88Jrk/wDabiaZf/DZ9n92tPRQV2n6JbwDEEEMX9FGqf8AKK7gtPooCiiigKKKKAooooCiiigKKKKCOedUUu7KqqMszEBVA7kk8AVl5PpI00EgXStt+00aSyRr8WkRCoHxJrj8YQxPf2y32TZNGRGr/ozXe7yrP6E7Psh/KSD611eLb2TdFp1kqpLcxuTIQOna26YWSUIMbn84VV7ZPOBQR6rqd7BE16k1rd2qqZmjjiaNzABuLwzdV1dgvPIAOD2rYRuCAR2IBHyNefajEJFXQrJyFigjS6mbG6K3IHkUY80si+oG1Q2e+Mbe2vozI8CnDxJGxUgjCSbgjKSMMPIw49VNB2UUUUBRRRQFZfwCN0d1N/v7+6YfzYn9nX+7AK0N9ciON5G7IjOfkoJP+FU/gG1MenWit9owI7Z775R1Hz8dzmgv6y/gI5S8Pv1K8/uylB/BBWorNeBEKx3QP/5G9P8AanZh/BhQaWiiigKKKKAooooCiiigKKKKAooooCiqrxBr8FnH1J32hmCIqgtJK7cBI0XlmPuFU6XupXPMUMVlGezXOZrgj0PQjKoh+Bc/L3Bra5NQ1OGBd08scS++R1QfixrEyaQrXcdtdX17cyyRSyFUmFvAgiKA7o7faRnqDGSexq9s/A+nxkMtpCWBzukXqvkdjvl3HPxzQVXiPxDb39vPaWkbXrSxtHmJf5PGxHleS4bCDa2D5SW44FSeLrF7eCO/jcG5sIDv3HCXMICmeJj6E7Nyn0YD31rSyovoqqPgFUD+AFef+Pri2vLMXVvcJMbaUCOIN1be4mZlVIJoQw3ktt2n0znkUF7r5iafTpU8tw83k4w7wtExnR/3AmGOezKnrXTZzCTUpymCsNtFE7Dn6x3kk6Z+KrtOPTqD31n9Qu5PqrXU2SK4LhrS+hUiHrqPKjAnySdwUJ2yKSAecV027Oskk0EQjvEx7ZZqcJdKc4nhJwCxwSknG7BR8EeQNuGp1ZJdR6ai7t8y2b5MsQBMkBBIeWJPtDaQRJDjIIJA3Aq+mgnV1V0YMrAMrKQVZSMhgR3BB70E9FR0E0FB9Ich/J1wgPmmUW6/zrl1gHH/AHlcHjXxd7EYLS1RZb24KpDExOxFztEsuOQgwfntPuNT+MbherZRMQE6zXUhPpFZIZd33SmGvMLS1vY9QXXb2FjakNKAjxmSGKSNkh3RswPlVwcDnPxoPSobTWRybqxf4NbygfIFZAatvCmlS28Tid1eWWeWZygIjBlbIRA3O0DA554qPwz4qtr4ObZy4j27so6EbxuXhwMgj1q6zQSUUwf50m6gkpM0wmjNBJRUYNKWoH0VGDT1NAtFFFAUUUjUHmP5VJ1a8228l1eQskNvHwkFrA0aO0zysNqF2dskZYhcAYq9uNLlKGXVLwJEBlobdjb2qD3STZEsv3soP7NUvg/xTZ2VpIL6UQ3oklkuklBE8kxZiWRcfWKV27SuRtxXVpapNEmqarIgQgS28UhAt7WNuYm2niScqQS5yQThQKDpg00N0ptMtkg6BfY0idBLhJABJFsC7wrbVIkYDBVSA4yD33vjGKPEYjkluyP0SHZLMhzj61kYpGvY7mYcfhVNqWsS3iK3UksdPeRIxJtYXl60rBEWFcFoo2JHmxuI54GTWu0TRYLWMRW0SxIPRe7H9p2PLN8SSaDN3OgyXKmbWJUS3Tz+yRvttowh3brmY4MxGBkcIMdjWf06ewm1CG8lEVrGFVbKJh03ucEol5JGOETzFYtwBOc+4VvvFegLe2zQsxUkq6NgMFdDlGZD5XXPdW4I/GsRb2U9zLcmcwRIzWy36szLLB7EN+IsjabeUBXDEjAd+5HAaH6T5VNg8GxZJborbwxsAcyyHAfkcbBl93psp2mSw3aKimSC7tAF+tAFzCcAZYHIlifaMkEo+O+QCKtrC5v5k1KFumIQRZQzL5JkcESzSjG6PqggKRyqqCR5iK7t0eojMZez1C0OMMB1oGPdHXtNbv7wdrDBBBHAS2rSR3BYR7Z3ZfaIUIEU6ZCC+tyxA3LlQ4+1twDkhC1rpmktBLJ03Hs0nnEG381KT5zGwPEbdymOGJIPOKqdC8QpdySWtwFhv7ZvPGjZ9PLPbseWRlYcEZAbDDB51XzoHpTaymo+MWguZ45LSU28CxF7iIhyolUne0A8/TBVgWXdjYeKvxqsPQNyJFaARtL1FIK7FBJYH5A0GO8Q6fLfzaikDKGjtUsoy5ITfORNc5IBIzGYV7Gl1TSzHH7VqjJcvGyrbWcQItllfyQxpG3MspJxvfsCSAAM1ceDk6NiJ7giNpupeTljgIZiZCGJ7BE2r8kpNBha8lF9MCsSgiziYYKoww11Ip/2kgOAP1U+LGg6fCGiyW8TvcMHurh+rOy8IHICrGn7iIqqPln1q9FBoH+dA6miuDxHrMdpA88u4quAFQbndmIVI0X1YkgCqaPx5aIQLnrWje66hkjGf6XBjP3NQahjQRVXY+IbSb8zdQSfzJY2P3gHNWSOD2IPyINA4GikNLuoAU9KbnNPU0C0UUUBRRRQQXNujfaRW4I5APB7jn31hdN8IQqyvHp5DRnEft9x1FiAPBhjR5lAGBj7J47it+1cF5p/UIy8qAekcjRg/Pbz+FBS31qkB9t1CfqNF+bULsiiZgRiCHJZ5mztySzHOF25xVr4dmme3ia5UJMybmQcbCxJVT+8FwD8c0630aFHEgQNIMhZJC0sqg9wskhLAHA4B9K7aDm1iVFiPU3Knq6ZBj90mV5AB/WHbueMmsbfabC88J1LzdkiukbZb3qMd0cF4qeXcGwQp+rcny/aKDeAVnNS0VolcwRia3kB6tk+NjA/aa33cI55JjPkY/sEliHDfXE19M6W1yba2tiFM8e09a6HaIbuDEh2hx+sW2+hpbq19rKrIfY9UgQlJI+crkAvHnie2Y4yh+znB2nk1ltHbaj07K1iK6dbENcqUeINIMmOzwcNuVyJJPiqg8k1YX+lOuy3uFluLYuoguoi3tlm54XqOvnwM46y844cEZYhnrfTPaL1IL9WgvSbm4WeAlELBbaKOS0kzlsLECUbttORir6LxVNZfU6mjuQD07q3iZ47hVGWZ40BMUiqCzDtgEjitJrehx3MQjk3ZTDRyqds0Ui/ZmjcfZf+B5BBBxVNpPiGSKU2d+B7QEZ4pEGI7+NBkmNf1Zh+tF6ZyMg8Bw6l/K75uh5oUt4Y55I2AkDTMZrWWI+rReV+eNs579jl4tOY3PsKuYWnkUXluq/ya4twGlN9a+kXUEfTZV4zJj0Bq78MaANNu4FDl1u4Dbzbm3KtzCvXiRf2U6TSqq+5F9Tz0/SZqFrbRxN1hBew/ooiUPIcjHRMQ7wsBtIOB2xyMUFlqiC/ufZB+i27K11+zNJgNFafFRw7/wBRfU1rs4AryH6NvEdqtwkYLxz3SYuI5T5jdgvL1hgbT1BJKpxgqY41IBNethaBWpA1KwpjsFBJIAAJJ9wHJNBktTPteqQwd4rFBdSDjBuJcrbKfiqh3+e2um08aW8hwwKRlbhjJKUWMJbzLb7mOeA7khc8naa4vBkypZy39wwjN7K1wWfGVSQiO1jHvPTCYAySWwM5rM23hy3t1haK7hi6kEUQ6iSwm7a29oacyqrJIqlniYnPeMA5BwQ1MMWlXty8Xs9rMywpL1NkJ3iRpF2rxuJHSJPuyK47jw1oHTMrLZqiv0zIs2xVkxzHuRxh8Z471S6XotmWWJr+2ZJXjeIx49paaK3hUkTlvLkt1CoG5urgnBILpdGiSBVOowD6rEkheaIOiFLUTK6y7d0eJFWPBTc44z5iHbf+E4SxXTL+aOaNQ/syXzkFdrbcbi5TcWTzMrDCgADOaxL3t5avI1xfXskUTAS7JVjng27UZzDJvjeNpXKoAwLhGK5AJr0zRLGO0Et40kC2vSZ1EG5oQCdzTozE7NyhQUj8pPPmJ45NB0AX11+VLuLYpCeywPyVVN2y5nU8dU7iVXsgOeWOaDo+jrXDO91H7WbtIuiySOixyKsquDFIqqvmDxtwRnmtyorkttOiSR5UjRZJdvUdVAeTZkKXYctgE4zXZQFFFFAUUUUCEUgUU6igQik206igaFpxFFFAwR47cZOe3r76XZTqKBpFZXxZHm80tf8Atcrf2LWc1rKy+p/WatZp/uba6nPwLmGFD+Bk/A0FNqdu96l/DbzJHcxahC1uzEeRoILMs2MHP+0Hb1wazUulwSaD1+m7XE0tut0/El3LIl1HHMil+53Kdqdvs9629nDbPrEvTihWW2t1LsqoJWlujyzHG47Y4lGc/wC2IrF+MW9kuJ7LzBLy6tryAL1c9Tf/AChFMQZ89SJHAQZ8/GDyAodL8OpcSRyuXEjap7KHw8cydG1eRXKv542EgVtjFsbAMkAV6h4A8VG7V7e5Ux31sSkykYWTazJ1ovehZTnHY/DGcFoE5GpLaRhBJ7UbxVGzYjLZTwMkgiJVSJFTKhmI3cszZNWmnwXe/wDLLLDt8srQ27SPI0TosV5GwdRh06SPtH60LD9ag9Y2VnfpGuTHptzs+3JH0Vxx5rhlhXkduZBV/aXKSoskbB0dQysvIZWGQQfcQazP0iNmK1T/AHmo2Sn5CZXP8EoOvVvDzOlqIJFjNpIroroXiYLG0QVlDKRhXOCDwffXHq3hBrlGeaf+UmB4gYwyW4J6vRkMJZiWj6zY83J5IyBt1lFBjbLwjG0zrLGywQRQQQopCxSImJnfCndzLgMpOD0hkEd+MfR+6wxxiaN3jRYklaORGgWMN05IOlKCJcuS53efgeUDFbTVLwQwyzMCRFG8hA5JCKWIA9/FY7TdL1K8jjuJtR9nWVFkWG0ij2orjcB1pNzMcEc9vdQJaWR1CdVYsbCxkMeGUL7bdQ+VndQADFGwPAADPn0GK3QWsX4PSSzvJtPeUzx9EXkbuqiRTPNKJkcqAGzICwOB9ojtjG2oCiiigKKKKAooooCiiigKKKKAooooCiiigK880DU3Or3crFZIJJFskdDu6DW8aTIjEHhZDPMM+jx47kCrjx4Hm9ms43ZPap8SspIYW8SNJMFI5G7CJn9+rXTdEtrMO1vCsQKorLEpwwj3bT017t5zlsbjxknAwEXiTw8LkLJG5huosmG4QDfGf2WH68Z/WQ8H4HmvOfG1wbiJJriPpX2lyBriNHkVZLabCSTQunnMLcNkeZQHU4PNeq3GqRRrumdYQWKgysEBIO0YJOOfT35FZ3x/a25gF5If0cN9gBvaY5h03sz+0su4L8G2n0oMX4UuY4r+a8nzHFbWUECDCAk3LGSKOKCEEJlANsQLNiQFiWJxb+33Nhax3M6GGD8pSySQA73S1vDJt6oUHzrNKG2rn0Hfij6LvD9rFiMq0l5aAdZyS0UM0yj6qMFsdRI1RNwHZSM9xWw1i2i1CzmhimRlkVoxLGRII5FPlbyn7SuAcZB49KCj0mQadKEBU6ZckNbyKcpayynPRJHHRkJyjdgTt9RTfEerpcz2McCtJGmoRl51x0A6RzHpq5P1jZ77MgYIJB4rIz3U8VvcwTri3LiO+ij3P7D1GDSXdsoG5raaPcwX9RmPoCKttD8QxTGwt7dHMUWo3CCQI3s6xxLe+zxpIcBmMQQ+XOADkg4yHqNFFFBmPpC1GSG2URsIxNcQ27zMAywRzNseUg8eoAzxlhmuHT/Cd7axrDaaj9SgCotzbpM6KOyiRWTI9wI44Fa+7tUlRo5FV0cFWVgCrA9wQe4rDeJvCPs9ncva3l9CIraV0hS4ZowY42ZVXeC6jjsrCg6fA9rILy/a4m9puI2gh6oQRqI+kJREsYJC4aVieTnIzW2ryH6JNDmk09ZItRnhlaSR5YlWB9rMfK0gljLbmQK2WPIYY4rZ6bqlzBdx2d4yTddJHgnjQxsxh2mSOaPJAbDAhlODjsKDV0UUUBRRRQFFFFAmaM016ZQSbqN1MozQOLUA0yloJAaaWpCabQZ7PU1b4W1j9267m/x22n8a0u6sFqN3eQ6o8dqsE3tFuLhkm3xMiwGOEIky7s5LFsFeNx5rtPiu7T9I0q5HxtnhuFPxGGVv4ZoL7VzcN5LcRLkeaSYF0UdsLCpBc/NlA479q8/1LwH0rywl6y5e9XekcCQRMY4pbjcUiIy2bcAFiSM557HSRePoB+cgvof6WzuB/wAqmuHVvHFlIYCkjF0vYFw8M0ZBlzGwzIgAIjmJx7qCHw3oUxN84xDI63Nqhxyzm4uZRcvx2PXjI78An1q98GaPJbrI8qRwtIIV6EPmjiEEYiB34G5mAGTgYAUc4ydIabigy3jGFoHXUYl3mFClzGMfXWhOX4Pdozl1+G8etSa/p0gjs206GFhb3AlWLcIYzG0E8fkKqQPzwParTU9ZtYRi4ngjDZGJZEXdnuMMeeKpfo31OOSB4YnWSOzla3SRDuR4VAaAhvUiNlQ/FCfWg6E1TU/XT7f/APuP/t6in1vVF7aZE/wS+XP9+EVqh2/jTaDMDxPeD7Wk3IH7s1qx/DqCodQ8WBonjnsNQjV0ZD/JxKMMCDzC7e/1rWtRQYTwtpUz2FnPFm2vYbdYSJo2CzJCSgjuIzhip27lbuu7I4JBtdP0q8lu47m9NuogjkWKK3MjjdNtDyPI4X9VcBQv63etMtBNA/dSg1GKelA6iiigKKKKBrCmNUjVG1Aq02nHtSLQKBTTUnpUZoCnAUi04dvnQZd0H5Zz/wDrSB8M3Az/AJfhWlNZiYH8txn0bTZR96XEP+T1pzQI0gUEk4ABJJ7ADkmvFYoFvYnmuVVY7u4edXlVonHnAhjhd9zu3SSMYgi5AIMma9j1CzWaKSJ87JEZGwSDtcFWwRyODXn1z9HdxBzZXTSJgBoLg9OSRBwsQv4QJlQei5xxjsTQZn/6dtTIE2SlwB5DJcoWVuziyR5bo4PHn6I5NdU3g22RlEsYUnjbc3j2sbjvuigR5p2PPZ3Hb0qew1gL/JZh7HNjL2ocafANzEDZLDvnunODgowDeuM103V29s6RW0bia5bCRW8cFp1iQSZJur1LrauMtI3ToK/RdPtLW21C3ktomnht7ieCdrdgZoShYiN5l3MY3YLkHtt+OPVfDdoIrS3iAwEgiT8EUfjxWG1rwotlpV7LK7XF49pIslxKzO2GGDHGXJKx89u59fh6TCuFA92P4CgkamL3pWNC0DTSk5pAKcKBppwFJijbQL8qeoqNe9PTtQOooooCiiigRqhqVqQLQNb1poNS7aYV+dAhalxSqtK2B64+dBGDSlqQMD2P4c/4U9V/0aDMa15NT09843peQH4lkjmUf8Bq0q96w/jrX7Vbi0j68ftFvfW7PEWAcJOHiY49cLMGIHoK3IFA0inKODXNNuY7Gi3KTtJJXbt253MCc9/LjB7Z7Vl9Q8FPMeHigX3Rm7Lf1WS4jUfepoKn6Y7QSLYgy9BjdMqzDdvjJhkIK7PMTuC+Uck4FVH0XWcqarM1zGkc8llu2oqRgKJlUN0h50LBVY7wGyxyK5/EfhP2C6sC95dTiSWYFri4ljhQiIgKrxgusjbyFAOW2lR3zXDqmj79Qso16SmUSoYZ4UVSGQyhzZRsJkjZkOWmkL5Occch6d9JOG0y+UEEi2ckA8jaN3P4GtEjZAPvGfxrD6xpPs2lXwFnaW5a2uA5tW8rqIX2OR0lO7ccbSTjJO49q29gD0k3cHYuR8dozQSGlHalxn0/GjHwoGr6/KpabtpzUEZOKQmlK/OlVaAVakpAKWgKKKKAooooCiiigKw/jbxPcW9wkKhba3aPc19LFJPGjZI6YSPARux3Ocd62QulyRkZHB9B3xjPY88ce+ndVeeR655Hp3zQYWysrK55k1eW7PqEvEhT046VsUx9+asYPA+lf/bwyfGV2mbn96RmNWuo6VZS8zwW0n9LHG3c7c+Ye/jNVtx4R0kDc1paAbiuREn2hkFeB3GD+FA1/o90oj9EhHxXKMPkykEfdWU8ReEHtG32d7dRROyqB7S5SCQkKiuG3ZgckLvwTGxDHcuQuuPg7SgwT2K2yRkfUrjBDEebGOyMe/oacfBOl4J9jtcAbjiNOB3zwO1BjdO0WZY5JI7q1uY7iRnnttURA4mU9OZGljyAylNuNpUbeOOar7nxLb2vMi3Nkc4zYX8F1D3xkW8jkKvwEYr0qLwnpyEbbK0BGMfURbuTgHO3PeuyOwtBnbFAMYzhIxjOMHt25FB5xp30kxkgJq0D/u3lnJG/xzNEyx5/q1cRfSSg+1LprD3pfOpP9R4OP7VbQWluOdkI4BztTsex+VTSxxqpLKgUDJJAwAO5NB5T498bwXdo9sgDs7QEPazRStHtmjYsBuVsgA4IHfvgZI5fCGvWWnlnkj3Xcn52eSWxjdv3URJiETgdu5GTn09jJVBnhRx8BzwP8ajklibKsUb3glT3x3B+Y/Gg8w8T/SFDdwSWsbwIJ42jLdSWaRQ4wSkVvC4Y4z3ZaXw94lvIbiMOup30LQOrMbFIY+qGTpNFkKVXarg727kH5bi/8PaeSXltbYsBkt0UL4836wXP6rfgahXwhZDmMSQnj8zcXEGN3bKJIBn4EUFFefSRMJxBFplw8hkEQDSwqeoUMmwlWZQQg3Nz5QQTjIzfC71Q9rWyX4NdzE/3baq8+DoY5FeG8uopPrFUiRJj9a6tLnrRufM+zJJz9kZp0em6gOU1aN0xuAns4iwX3lo3TI+OBQdxu9UH/RbNv5t3MP8AmtqavieaP9LsLiL9+DbdR+nbpHq/jGO1QSxasva6084GcvbzKce/Am7Uu7VeR1tOyP8Aq7jg9hx1feRQXWi69b3alreVZNpwwGQ6HniSNsMh4PDAdqsqw2maFI17FfXd3AZEjcKlrH0llRwR9bIzs8qDuF7AjIraQ3KMcKysQAeCDwwyD94OaCWiiigKKKKAooooCiiig5JdNjbOQcHJxubHmzuwM4GcnPzNcw0qPIBBORKTknnqAK33YOMUUUCjTU6xPP2d2M8bmdXLfPMa10NpsZVVwcKSVwzAgnOcMDnByePjSUUCzaZExyyDO3YD2IXDrgY7cSN+NKmnxjOB3BU8nJDBQefki/hRRQNbTIy25hltoXJJzgMHAz8wPwpv5Jixt25GCOSex28d/wBxfwpaKAbS4iclecY7nH2g/bP7Sg11qoAAHYDH4UUUCSxhhg8jIP4EEfxFcUukxkAYOO2Ax5AQpj5YoooOl7VTuyM7gwPJ7NgEfwqKbTY2LFgct35P7O338ZXiiigVdPQHIBBznhmGT5c5weR5F4+HxNQjR4uRg42hcbjgAMzAj45Y80lFBPLpyNnIPIA+03ZWDD17ggc0senRqchcH5n9rf8A83NJRQMGkRY27eMEYycc7u/P7zfiaktNPjiJKLgkKp5JyEUKvf3ACiig6qKKKAoooo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UUEhMUFRUVFxUXFxQXFhUXFBQUGhcWFhQUGBUYHCggGRolHBcVITEhJSorLi4uGB8zODMsNygtLisBCgoKBQUFDgUFDisZExkrKysrKysrKysrKysrKysrKysrKysrKysrKysrKysrKysrKysrKysrKysrKysrKysrK//AABEIAOQA3QMBIgACEQEDEQH/xAAbAAABBQEBAAAAAAAAAAAAAAAAAQIDBQYEB//EAEgQAAIBAwMCAwQHBAUKBgMAAAECAwAEEQUSIRMxBiJBFDJRYQcjQlJxgZFicqGxFSREgvAWMzRTkqKywdHxQ4OEk9PhVGNz/8QAFAEBAAAAAAAAAAAAAAAAAAAAAP/EABQRAQAAAAAAAAAAAAAAAAAAAAD/2gAMAwEAAhEDEQA/APcaKKKAopCaTdQOopm6jNA+ioy1ANBJRTQ1NLUElFR5p2aB1NdsAnGcA8ep+VJuozQYbTPDMWoWcd1cBJbi5jWUSSr1ktxIAwjihc7FCKQvbkrubdzXDLBNotukNobi6AJYRm0MkfmJJDTRleiD8fMF48prrOoy6fdm1t4ZLuBw0/RiwJbIOxyNzEI0TtvKqWDDDDkAVpNK8SwzyGJepHMoLNDNFJE+0EAsNww4BI5Ukcj4ign8Pa2l3CsiFA2B1IxIkjQyfajYoSMg/wCBXWszCTYwGGDMrD0wVBVgfXzAgjvzwMc1WvaAs/1sTdC6QfVXKjzqRyEf/WRHsUbgjtg4Ip5Ndu45VlvLZYIljCdTqGSISMw6juYwTHH5FwzAAAksRyAG2orjjnk+1GpHoUk3fn5gv8M107qB9FMJpN1BJRTAaXdQOopmacpoFooooCiiigY1NqQio2oACgmlHam0C0lOx/j50jd6BSaSkpwFA2lduOfhUN7dJEjSSsERFLM7HCqoHJJrMHxSZ1PT0y8nhP22SCNJB3DLHPIrMPUZAoNTZ3KSKGjdXU5wysGU4JBww4OCCPyqQms9p3ii0kR1Z/ZjGNskM/8AV5YsjjIJHB9GUkfA1z6dqCNPGbO9juYWLLNEbiOUxjazLNG+S/vBVKkkYbIxg5Do0PzX2oP91raH5+SASnn4fX/zrs13S4plV5GMTQbpEuFYI8HHnYMwK7SPeVgVI7g1X+BcvDNcel1czzp84iRFA35xxxn86h+kG7TZDaS5WO8cxSSYYhI1UySAbed7BSo9BksfdwQ7fCl/POryMVa3OOhJ02ilmHOZSpYgIeNpwN3JwBjJ4o19LaOTdGZtsTySRqV3iPBAcoxGYyQVZh7uRkYyQ248VQLiK2D3cm1SI7fa+1Oyl5SwjjHB95gTjgGqXUdCu9QlWSaNbERRTJHIswmn3ymLugUR7MIwKknIYjjvQafwlYPBZWsMhBeKGNGIORlUAOD6j0z8qs6hsLRYYo4lyVijSNSxyxVVCgk+pwO9TL3oBqMUhpe9AA0ZpDTgaBBT1/503NPWgWiiigKKKKBGqJjzUrVDQPPakWlPrWY8d3ciwRQxOY3u7iK2Eq8NGr7mkdT6NsRwD8SKDpv/ABbCjmGJZrqZeGitkMhQ/CSTIjjPyZga4xrmoufJpW0fGa8hQ/7Mayfzq70fS4raFILdAkaDAUfxZj3Zj3JPJNd4Hp/jNBmor3VD/Y7Nf3ryU/8ADbGnC91QDmzsn+S3kqn/AHratBS5NB5/411a4ltJYpNNu1fyOhiEdzE7xOkqo3SYuFYoFJK9jWj0zxPDdRMYJEWYKcwTEpJFJg4WaI+dRn1xyBkZq/FV2oaJbXBHtFvDNjt1I0cj8CwOKDEeFbaG91C8muPZ55YJWhCkCURwAIbcwnO1Rnr7uCSx7jBzrtS8K2VwhSa1gcY/1ahh6eV1AZT8wRWd8ReEUiuVvbbqQYiEbm1Ub4lXlJFgClZkx5XjKkkBCvK89+n3Gosm6KbTrqM8CX66I/3lQyKT8htoJfDJe2uGsGYyRJCkttI2N6w7jGYHP2ihC4buVPPIzWU8WeIFe8lZNsjWYW2ghW7eC4kvJim8okfMiZaFCGIA2v3rZ6XpcsTTXNw6zXLoq4jQpGkce5khjUsWOWZiSTkkjtgV5rplhttIpdWeaKAStIlo5jimub5+o0sjOdhji87gKzjgFmIBAoPTfCelx20AjEiyzEl7iXKl5Z25d3xz34APYAD0q8Brz23isydMubG3S3eacoAkaRs8PSn66Ps4dBs3A5IJCkHnNeg7aBzGkWkNKO1Agp4H/amLUtBHtoK0MabQOWnp2pqr/wDf/SpKAooooCiiigawo2/OnUUCbaqvEWirdQmJiUOVdJF96KVGDRyKD6hgOPXketW1FBk0124gXbfW7jA/0q3Rp4HP3miT62P4kbSP2qsdN12O4OLea2lUY3FJcyA/aHSA8p/Fqu6rtT0C1uP9ItoJfgZI0cj8CRkUCLevtZmtpV2jgExF3OeyqjkfqRXUXOVGxsN3IKeTjPmy2e/Hlzz8uapW8FWn2BPH8orq6iA/upKB/CmHwXF/+TqA/wDX3f8A8lBojTWIUZOAB3JPas7/AJDWx9+S9f8Aevrw/wApaoLLwZY3kqukANrC/EjvJI13KpIOGkY/1dT6/wDiMPujzh6BA4ZQysrKRkMCCCPiCOKqLvV7CC5CSS28dzLhcEoJWyfKGI5AJxjPc4q6jjCgKoAAGAAAAAOwAHYV5jpmj219qerR7AI0gitCy43F5S8k8mTnMgkUeY5OUFB6Jq18lvDJNK2I4kZ2OMnaoycfE/AVkIPE9m/TnvwttdxrIgtZCWkRXdWBSIDMjMqRkFQT3XvkVZeIYvaLi2sc7kXF1cZwd0cTAQI378wDfMQvWp20GY0CzknuGvp0aIbDFawsMPFAdpkkkX7MkhVfL3VVUdywrTbadRQMC0bTT6KBu2lIpaKBhX8KAtPooCiiigKKKKAooooCiiigKKKKAooooCiiigw/jPWY3uUsJbmO1haMS3EjyCJpoyxVbaJyRjdhtxHIXAHvVbSeMNNgQL7baKqAAIssZ2qBgAIhJwAOwFXd3ZxyjbLGki/ddVYfowrP+IfCcTW7eyQwQ3CFJYXWNFHVjYOisVHuNja3yY0HCfGUl2Nml28sm4cXcyNDaRg/bG8B5SPuqPhzUX0ZaOtr7cQ5Ye0lWlbvI0UUYmlY+mZTMflXfZeP7Iw77ieK2lXIlt5XVZopF4dOmTubnsQORjFUccjNpEMaEiTVJnAI94JdzSzzP8tsBkOf2RQaLwTmZZb5gQbt90eRgi1TKWw/vLulx8ZjWlpkEQRQqgBVAVQOwUDAA/Kn0BRRRQFFFFAUUUUBRRRQFFFFAUUUUBRRRQFFNJqm8QaxJB0BFEsrTSmMB5TEq4illJ3BG9IiAMDk9xQXdGaycXjy0AQzt7NvOEMhUwydxmO4jLROOPvZHGQK50+kGEs6iGZ2SWRcRrvZreMukl4o+1EHjdDtycgAA5GQ2eaM1nvD/iYXTsvTMalerAxP+kW24oJlGPL5hnaeQrxk43YF8DQSUmaTNMJoJM1jPGXjCaylcpbiaCCBJZyrfXL1XmSEovYoGhO8nsGB9DWvBrOTov8ASbxuAy3NiAVIyrLDM4YEeuRdYoOC/hktNHmaUh7qSKQu/BLXdwdqop+6HkVFHoqqK6tPsR7dBCv+b06zQD4dWb6pMfNYoH/KauBdBvDLBaybHsbeZZ1nL/XMkYJt7WRCPMySbDvzyqLnzZzc+EvN7TPz9fdTYz9yEi1THyIh3f3qDR0ZplJuoJKKjBozQSUUwf8AOk3UElJmmE0ZoJKKjBpS1A+iowaepoFooooCiiigY1YPxhGyX0Uhlk2/1WSOLcekOndJBdMU7ZMV2nPB8vqK3zCsH9JqH6tkHn9nv1T94QrcKP8Aat1oM3ZT2kSW4EeZLO0uZZVCkJO8UZtI1dfcllKlsZywHyNcuo6TdR7fYZtktukGmRLhQk7vEZ71hx5SCUOR2MTfLFnoVtFc6ReXFwQIzPPPDKq5aIQcQyqD3YMjnHruI9a43uZYYmduZbK1eVzjltW1EkquB3KiQjA9JRQWGm+J2njgl9kNu0ZkexUf2i2iJiuLMjjbKY0LKnYlYyPdNek21wsiK6MGR1VlYchlYAqwPwIINUUvhNW06K0DbHgji6M2BuiuIlGyYfPcCT8QSPWq/wCj3ViwltpFCSRMx6f+ry2JoRzyqSElfTpyw0GzJoFIKfigYazmveTUNPk9G9qtz8PPEJlz+duR+daRu9Y7xxqO5P6tFNcTWs0U56SAqnSbMqF2IUuY+ouxSX8445FBp9SvRDDLM3aKOSQ/gilj/KuTwtaGKzto25ZYYgx+L7QXP5tk1Q/SLr8C6ZOBNHuuICsK7hvlEoCgogOW4bPAqma7uDGz293qRmOFtUmitES7fHLC3MKyJCpxudtoAOQaD0xjRTIc4G7G7AzjtnHOM+lSr8f8YoExSCg0CgdTRTnpqUAxoIpKUCgAaKQ0u6gBT0puc09TQLRRRQFFFFAjVivpEcL7KxOAJLrJ9AP6PvCf5VtGrz/6YIwbWHc7Rr7QQWUKzFTbXKlArcMXzsx+360HBdIlnpNjaS+Vdiz3IHcQwgXNwPnvlMcWPXq1Jo2nPJNb28o+s3HVL74ddyRaW/8AdIzj4W4+NZ9tSkmlM96yyC16ayiIHE7wyN0LWNCOZJrkFyBxtt4j2YV6R4S0l4Y3luMG6uX6s5HYNjEcKn7saBUH4E+tBoia8u+kMix1G01GIMSRIt1GoJ3Wy9NZJyB6qGjBPrtj+FenAVntLjW6uLidlDRANZxAgFWVWPtTfg0v1ZHr0PnQX8cgIDAgqRkHPGMZBz8KwGveLlmZUWZ4LRtyiWHcby+ccbLNEBYRA95sc4wuBlqWKwl9pXS55ALNUMkQy3Vu4FIAtHfttiyA3O502Z4LZ49Q1WQxHU/qoktWnt7OGM+eZzIbVVmlOEERdQ2wDA2g7uKDM3+pajI0pub24hsrbprJt6MNy8rbRHA0kflWVtylvMVQHLYOVDNV0aGCJzEJTcskjx29s85iRLedluFZgwZ42TvI53MSdoGQg547cKkIe+hkuiWjUpc2U1vCzlnmuXhkiYrwHZ5NwZjxkZAG68MWqMgt9MUQW2AJr51HWu8DB6Cvy+efrWG0ZIUH0C30+10+1SJ7WGGMzIrRiGEPcyqdpUrgFiuG5J4G4EkYqs+j+7Fxe30wXpmMR27I0pmlYhnfqM+4qoyzJtTygqQCQBXXLpqQdPTbANG8kYaa4yWlhtV8gPUbJMjcpGDwuGIGExU3iDQLaCOF4uvC8QW3iW0YLNMjHK2x3AhlJG7ccFcM24eY0GuU0/NYjRNcFmrRagZoCZXMck8jTQ9NiNie2nIJ78SEEZwMgA1sYJFdQysrKezKQQfwI4NBI1IGpSKTHzoFJ4oXsaCKMcUCLT9v603FSGgZikOKRjQBQKtSKOKaq0+gKKKKAooooEIryv6adV2vZQxo8sqS+0BEVnPURJBaqwXnzSbuPURv8K9VrGeOfD9usV1fBJjOkDNmO4uYt3TRigKxyAYHPp8aDCeD7ZdP6IvIpZriP6yOxt1ErxSSjzXVy5YL13A2oucqqgDJJNemW/jKyaETNcxwruKFZyIpEkHvRMj4IcccfDntzWYvLXTrK2i33h3FHyVKTT3kk3T3TBWVmaQlVCuPdDY7Yxx3GiXEEk2qTPDagrFnqsZXigiXZtlQKRcSyDb2dSG2gM3qGz1nVepHHFZyK8t0D05UKssUIx1boEcEKCAPi7IOxJFzp1ikESQxLtjjVUVfgqjA59T86zf0caGIIHlaLpSXUss3TPBhieR3hgx9kKrZKjgMzV3+MNZe3iVIAGubhxDboe3UIJMjY+wihnP7uPWgq/FFvHezx2/ZLVurcz7ivSUxsvswcEeaRW849I8k4LIaxFtOzJEttHF7La3d/KLmWX2eyXfJKLZklA+sCrJJwnY45FXc1nAha1ldjZWPTkuiQzPf38x3rG4HMnJVigzuaRFxhcVpbPWbIxtcyxCBonFuyzKhljcBSkKhCwyVZCFQnOe2c0GEnv7GPEl3NdavIp3IkccklnG3I+rViUbHbLO549KiXRLPVr53v/qZZ0hW3ghlLSRbY5HYTMI+mkhQBhGSSAjfCvT9StBfW69C7mijkUMJLcoC6MOPMyEqP3Sp+dUer+EJ2t1t4mtDCjxusRheAko4Zl6sUhADrvQnp5w5NBbeEfDFpYxmO1UfYErbsu7quAz/AAbucDA5PHNM8Xa0lkI55YJJY0LAvHtZonfaiHpsRu3bmXIORnGPMcVHhe2mgvyv9Hi0gktwh6LRvb9WJyyMCiqQWWRwSyjOxO9Gr6rFNq0EEu8RW5Gz6tzFJqDoXjjaQLtDRxZcKTkmUH7NB1f5eWuD7TDd2w5B9otJlQj1JYKyY/E1Dp/h7TrjMum3HQbI3PYzAJu+EkHmiJx6Mmf4VtqoNc8H2tzuYoYpipUXEDGGcZH30xuHrtbI+VBX+zaoh2x3VlcBO/VheOZjwRG5icopI+2FGODtIq50TW1n3IyNDOgHUt5MdRM8BgRxJGTnDrkHB9QQMva+EbnTvrLCZrkAYa1udmXHdujMiqI5D67lIY4JPrV7YXdvqUCyxF0dGZd2AlzaTDh42BB2uDjKsCrDuGU8hf7aAleUEyajOJJ2P9XMttZTWsnT690MvNdRmQgbQkapsy4z1BlgMjVfR74sN4jRTqUuoSyuCABKqyPF102kqQXjdTtJAZTzgjIa4LQRS0UDdvzoC06igKKKKAooooCiiigKQilooKs6JaRxSr7PAkThjKBHGqOvdi4A5/OvEfF/hm+MA1K2ldLSErNbW0k80kkUSkdOcLLuUEjz7c5CsB3GK911rTxcW80DEqJopIiw7qHUoSPmM1lLiy1C4gWymgijTyJNdLKCkkKsu4RQ43KzhcebAXJ5OBQM0fxPJFvW72o8LbLgDcVSU+cSqxYnpSLh1yqIg3bmyMV0eHrtLuebUmP9XhV4LVj26a+a6uR+8yhB8ov2qZ9INhbs0GY4hdXEqW8VwwXMIwzvKC3BdUEmz13suO5qfxbZLFYRWFuNi3Dw2aKOSsLf585JySIVlOT6/GgqLDS+rZ28rXCWtzc3Zvo+oquHkcOYoTEWXeVhKDAOQUB9K7rvw1Nb+zvaotxIntJcyMqFrycIPbnPY7cOpUchXwo4xXPremNNfND0X72Rin2HowW0MgnmCPjCyNJGqbR5juQ9l4TT7t5tRUiWbrJdXKywbpBFDYpHNHEWi4Q9SQQuGILHdwcKcBsfD2mC1tYLcHcIY0j3fe2qAWx6ZPNWFFFA2QHBwQDg4JGQD6EjIzWV8QWE800CWpjT2VjM0sySSKZWjeKNAAwLtseRiS3Hk7541lFBT+GNWa4ibqoI54ZGhnQElVlUA5UnkoysjjPowq4rOWI6Wp3CcYuYYp1Hxki+onP+ybatHQFed+KdC3anEvVe3tr6Jo5+idrXU8XnSKRvsZi3+ZfMQrLntXolZP6TTGbLYyu0sksSWojbZL7WWzAyP9gqQWLeihqCXxLFYRW8dvPCjqCvs9oi7pXdB5RDGCDkc+bgAEkkDJqo0iOSyke6vYIoo2WOGIwuGjsLYY2wyJsUKu/lpFLDJGdqrmrvwn4ehtIQ2RLPtxPdMS8srrxJmRiWwGB8ueMYru1u9iWJWlKG3lIjkLY6eyUFEJP3SxRfhh6C0Bpa8Y0jxH7L7Si3U8j6Yx3xM8Ztp7ESCNEQ91mRCmDwSwxkg8XN7rt3dymG2kLyqTlLV9tnbeg9pvmQtK479ONV9QQcZoPTqKx/gmS5hmnsr24NxKoinjlKhd8LrscBR9yVHH4Op9cDYUBRRRQFFFFAUUUUCZozTXplBJuo3UyjNBweIrCKe3limRXRkbhgCAQDhhnsQeQfSvOdFdrN7Ge6nu7izW06yTvGJkguJUUMWljBkVBGXALAgB+/evTkuVOPmzL/AHlzkf7rH8q851/UBZwT6Yw4lwtqcooNnMx66b3wgMKiUeY429LPc0Hoel6xb3K7reaKUfGN1bH44PB/GuwmvKrrT4blmnEKsO73h6fYDcr+2SqIo17g+zxyHnIZcVFo+npNfNbi4u1iktGaF47q/wCkJUdVdo5pGAn8siHyjaMdviHrQNLury+z0dCLd5ZrwAM1reR+23eIro7BHJkyAhCwwPQi4jbtzWp/yDsPtwGX1+umnmGfwldhQWeo+JbSDia6t4z6K0qBj+C5yfyFcJ8Wh+LW1u7g9t3SMEX49S42Aj5ruqy0zRreDiCCGL/+caJ/wiu00Hn2ptevqWnG56Vspa4EfQJmk3dMM0Essihdsiqeyd4++cEbPV5YhtEodx5j01R5N2MZZkQEsBn14yw9cVV+PrYm16yAmS0kjukA7nondIg+bR9RcftVTf5d9e5aKySCUKAElkkdEuXKCQwQSLGyBwO4Zs5B8uATQarTV2uDCd1vIhcebKxuCu0Jk5CsrMcDgdPjGaqPpEhaSK3SPCyvdRLFOSf6rLtkKzbQPOeNmw8HqYPFWmj6lA9sLhCI4m3u2/CdNyxMwkzwrB92755rGeMPF0Vwns9sWLMUeOZUd5C6OJI3trdfPNhkU722xftN2oOLwL4vhszPBeT7UkmnlhllMYZnDlLpJIo/8yTKGdVI5EmOSK4tU1OWaxXT54lSOVl6SIzvqD2kcu+BRZ7PIxREG93UAcnnir3wx4Wvm6sk0vsxuH3zSKsRv5uMKpkUGO3QADCruIyfMCa2ejaHBagiCNULHLvy0kh+9JI2Wc/Mk0GDtfo2S6EXtNrBaW0Wenaxea4fOObi675OOVXJ/br0bTrKKCNYoUSONeFRFCqPyHr86naigzPjMdFre/X+yuVm+dpLtWYn47CI5f8Ayz8a1Ib4frUM0KurI4DKylWU9mUjBU/Ig1Q+D5mRHs5CTJZkRgnvJbkZtpfnlPKT9+N6DSbqUGoxT0oHUUUUBRRRQNYUxqkao2oFWm049qRaCo1UBG5YIJWQLIRkR3IwIifk+FXGQCQF7vWS8axSs0F6Ywq2nVjnRoeu9uG2M91bhiFkwFXzEHCknbkMo9DmgV0KOqsrDDKwBVge4IPBFBFB5lbXQndTGHmkADBmKXt0nlOGCgiysnIIIJPIPu8VzWaXE+owzW5WRbWRjcXBaefClSj26S52O5Q5McMQVWC+Y116/wCD5kL2tqrNZ3RJ6QkMaWj8yTqABgpKoKruyqORgc1s9DjgezWOzJgjUGMBAokgZTiSNlcMBIDkHIPJzznNBn/GesQW+6eSKYxOBDcxtA4inhY7RywA6i7jj4gsp+yV5NM+k+wiPRnuJQVC9N5YLgSOh91XAQkuBjzdmGD3zWztNGhjbft3uM/Wys0soB5IEkhJUfIYHyrzDxXohmKawmwlpxiOUAwyWJVYYA4wRh2Afd9lZ8n3BgPTdG1+C5UtbuZADtJ2Ou04LDcGUEcD1+XxqwhbIBIKkgEqcZXjO04JGR24JFUHh10miSa2lmjUkh4JCZNjqdskLLJlo2UgjCsAO+CK0IoEIz35z/GsJ4Z8Pi1MmnuG6ErSzW55zHJHKrjYxJwQr27L+3HKa3q0hiU7SVBK5KkgEqSCCQfTgkfnQeIeNIS96scTydG4MepRQKFDTSbdlzGhbOyfapkUEHzFuxxXq3hTT7RIFks0XZMqv1eWklDchpJGy7H948dq8/fTvarmKHdtdTrKxS9zE8V9FLbuP3HAGPgCK0fhHU+mULLsiu3cGP0tNRQsLm3+SSMsjL+0G++ooN01MXvSsaFoGmlJzSAU4f4NA01QeJR7OyXy9oQUuAO7WjHLNj1MTYkH7PUA96r/ABWd1PxdArmCFXu5+xggAcrnj61yRHEP32H4Gg0aMCAVIIPII5yPQipFFZvwLp09vbCK42rtZulGrmQwwf8AhwtKQN5XkZx2CjnGa0adqB1FFFAUUUUCNUNStSBaBretc17epDG0srqkaAlnY4VR8zXZtrh1bTI7iF4Zl3RyKVZeeQfgR2IOCD6EUFCvjJ5ObfT76VD7smyOFHHoV60itj54pw8TzqD1NLvl+aG1l4/BZs/kAafHpWoQ8Q3cU6DgC7hPVx8OvCy5/EoT+NSG51Nf7JZPj7t3Mufya2P86DIap499tZrSwZYmIXe9xK9pMxEmJbeHKE9TarKW7rvyORV1aW1pFnrW09izctJ1pVjcjA3NdQyFfw6hUn4VU63oVzcTiSXSoipKtIguYZA8iMgVwJEUZMXUjY4yQYznMa4I9FuIObO21S0A7RpcWNxb/wDszznA/dK0G9fT1eEx73KOOTv3Fozjcm85OGHBOc4JwR3p9/p0c8LwSLmORGjZRx5SMEDHbjtivJ7zxPdWcqb7WZDzIywQtB1kDL1C8OJ4G5Zcurqw3DzDNWmlfSNFM2Y79YsElor2124yfcNxE6xp3wMgn5Gg67W2uLWd+kOpcRKvWh91dStR5YrpM8LdIAEb0JHOAyVttE1aK6i6kLbhnaQRh43HvRuh5Rx2Kmsbrmrzt0LxYraQWrl2mtryOQNaspW5BEipxtw4GT5o0PpV/Locd0EvLd5bWaVEYSxgK7qVBRZ4nBWTAPZhkehFBfg1VeJfEcVnFvlOWbyxQrzJPKeFjjUckkkD4DPNcy6dqXY3lqR6uLNxIfj3udoP5flXBcfR/G7rO1xcm7TOLstGZQCCpRYyhiRQCcBVBGSc5JJDF6PrawXcnmjea0t2jlLPstluric3F7LJMc7Y1kKxgDLMcgKcZFxoEDzy3drc7wt7GLqKXom3PVQpHJLDEzs8e0+yspfDFgWxzVhpHhq2t9UjiWMHp2EZhL8kOk8ollPoZCZlJbGRubGMmrrxP5LrTpfX2iSAnH2JoJTj8N8UX6Cgn8Maq00TJNgXFu5inUcDqAAiRR9x1KuPk2O4NXQ7VmvECezXEd8vCEJBdj06Rb6mcj/9bscn7jufsiuvW/EkcDCFEe4uWGVtosF8dg7knbFH+0xA+Ge1Bcg9/wAKz03i9HcxWMbXkgOGZDttYiO4luSCoP7K7m+VQL4amu/NqUoKdxZQFltxzkCZ+HnPbIOE/ZrUQW6xoqRqqIowqKAqqPQADgCgzUvhyW4/065Z1P8AZYC0Nv8Ag7A9Sb82Cn7oq70/T4oEEcEUcSDskahVz8cD1+ddZX8aVVoBVqSkApaAooooCiiigKKKKAoqFLpCSAw4OD6DOSMAnvyCOPUEU/rLjO4Y+OR/j0P6UD6Kha6Qd2A5xyceuP5imS30agFnUAkqDnuwJDD8iDn4YoOmioWukDbScH5g47bsbu2cc4z2pzTqATuHlGTz2GM5P5UFdqXh6CeTqSK4kChepHLNC+0EsF3ROpxkk1yyeF146dxdRkdmLpOwHYjddJIeRkfnV40gHcj0/j2P8DTBdIc+deMZ5HGQCv6gigytv9Hlt1urcBbkgEKJLe0TkkHc3RiTeRjAzwMnjNa8UzrL95fT1Hr2/WlllCgsxAA7k9hQPopksoUZYgDjk8Dk4H8SKYt0hOA65HGNwznJUD9VYfiDQZzxCelqFhOeFfr2jH5yqssX6tBt/FhS+PG8tnj3jf2e0ep+sy+P/LEh/AGu7xVp8VzbSQyOyZ2sJEyXidGDpKuOcqwB/wC9VmnaNcPPFPf3EMhtwRDHEjRr1XXaZpVZiTJtJAXgDccd6DUXVusiMkihkdSrKRlWVhhlI9QQSK5NG0WC1QpBGEBOWOWZ3PxeRyWc44ySeOK6Xu0GMsOc9uRxwckdueOacLhfvD9ceuP50EtFMaUDuQMY9R6nA/jSG4XnzDjAPI4ycc/Dmgkorn9uj++vu7u493OA34Z4qVJQSQCCRgkAjgHt+tA+iiigKKKKAooooCiiig5H06M9w3vbsbmwD5s4GcDO9s/j8hXNDpMYKjBOFPck5JCLk/MKgA+RPxoooEGlRmSTIJBBJXJxl8bz/uCuqbTo2ABB4ZmGGYHLEluQexyeKKKBZtPjY7ivm+92Pbb3Hpj0/OkTTYwrKFwGXYeT7u1UxnP3VAz8qKKBH0yMksVyWGCSTkjj/oP0pP6Kixjbngjkt2KCM+v3VA/KiigQ6TFz5e6hTy3uhdoHf4V3UUUDJYgwwwyMqfzUhh/ECuJ9Jj8owcA9txwRiQYPy+sb9aKKDpa1U7sj3gQeT2IAP8FH6VE+mxlixBySre83cbscZ7eZuPnRRQC6bGOwI7DAZhkAAAHB5wFH8fiaiOjxHfkHzem48ZKscc8HcoOe/FFFBNPpsb7twJ3d/Mw+APY/AAfgKVdOjBJC8ksTyeS2C3r8QP0oooIv6IixjbxjGMtj3i+cZxncSa6LezRCSoILBQeSfdzjgnjvRRQT0UUUBRRRQ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55332" y="1388471"/>
            <a:ext cx="3334454" cy="3516597"/>
            <a:chOff x="2960842" y="1388471"/>
            <a:chExt cx="3334454" cy="35165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49304" t="55795" r="26290" b="-752"/>
            <a:stretch/>
          </p:blipFill>
          <p:spPr>
            <a:xfrm>
              <a:off x="2960842" y="2677684"/>
              <a:ext cx="1413409" cy="22273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45201" t="29398" r="4799" b="44205"/>
            <a:stretch/>
          </p:blipFill>
          <p:spPr>
            <a:xfrm>
              <a:off x="3124200" y="1388471"/>
              <a:ext cx="2895600" cy="130783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73845" t="55419" r="2930"/>
            <a:stretch/>
          </p:blipFill>
          <p:spPr>
            <a:xfrm>
              <a:off x="4950282" y="2677684"/>
              <a:ext cx="1345014" cy="220876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How do </a:t>
            </a:r>
            <a:r>
              <a:rPr lang="en-US" dirty="0" smtClean="0"/>
              <a:t>cells</a:t>
            </a:r>
            <a:r>
              <a:rPr lang="en-US" sz="3500" dirty="0" smtClean="0"/>
              <a:t> specialize?</a:t>
            </a:r>
            <a:endParaRPr lang="en-US" sz="35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5101" t="14014" r="52833" b="59915"/>
          <a:stretch/>
        </p:blipFill>
        <p:spPr>
          <a:xfrm>
            <a:off x="2414058" y="5348110"/>
            <a:ext cx="882549" cy="8928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47241" t="14014" r="30620" b="59915"/>
          <a:stretch/>
        </p:blipFill>
        <p:spPr>
          <a:xfrm>
            <a:off x="3562298" y="5348109"/>
            <a:ext cx="885476" cy="8928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69130" t="14014" r="6785" b="59915"/>
          <a:stretch/>
        </p:blipFill>
        <p:spPr>
          <a:xfrm>
            <a:off x="4713465" y="5348110"/>
            <a:ext cx="963268" cy="892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1795" y="4763335"/>
            <a:ext cx="112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Red blood cell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512964" y="4763335"/>
            <a:ext cx="98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Muscle cell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509299" y="476333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Pancreatic cell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895145" y="4886445"/>
            <a:ext cx="1060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Neuron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45000" t="65760" r="34964" b="10882"/>
          <a:stretch/>
        </p:blipFill>
        <p:spPr>
          <a:xfrm>
            <a:off x="5942425" y="5348109"/>
            <a:ext cx="966379" cy="89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9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Cells specialize based on the genes they express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5407"/>
          <a:stretch>
            <a:fillRect/>
          </a:stretch>
        </p:blipFill>
        <p:spPr>
          <a:xfrm>
            <a:off x="1464641" y="1460801"/>
            <a:ext cx="6144315" cy="49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0&quot;/&gt;&lt;/object&gt;&lt;object type=&quot;3&quot; unique_id=&quot;10004&quot;&gt;&lt;property id=&quot;20148&quot; value=&quot;5&quot;/&gt;&lt;property id=&quot;20300&quot; value=&quot;Slide 2 - &amp;quot;Do Now&amp;quot;&quot;/&gt;&lt;property id=&quot;20307&quot; value=&quot;322&quot;/&gt;&lt;/object&gt;&lt;object type=&quot;3&quot; unique_id=&quot;10005&quot;&gt;&lt;property id=&quot;20148&quot; value=&quot;5&quot;/&gt;&lt;property id=&quot;20300&quot; value=&quot;Slide 3 - &amp;quot;Cells specialize like us!&amp;quot;&quot;/&gt;&lt;property id=&quot;20307&quot; value=&quot;364&quot;/&gt;&lt;/object&gt;&lt;object type=&quot;3&quot; unique_id=&quot;10006&quot;&gt;&lt;property id=&quot;20148&quot; value=&quot;5&quot;/&gt;&lt;property id=&quot;20300&quot; value=&quot;Slide 4 - &amp;quot;Stem Cells are like “Babies”&amp;quot;&quot;/&gt;&lt;property id=&quot;20307&quot; value=&quot;385&quot;/&gt;&lt;/object&gt;&lt;object type=&quot;3&quot; unique_id=&quot;10008&quot;&gt;&lt;property id=&quot;20148&quot; value=&quot;5&quot;/&gt;&lt;property id=&quot;20300&quot; value=&quot;Slide 7 - &amp;quot;In most normal tissues, a terminally differentiated cell (‘lawyer cell’) can’t become something else (‘artist cell’&quot;/&gt;&lt;property id=&quot;20307&quot; value=&quot;381&quot;/&gt;&lt;/object&gt;&lt;object type=&quot;3&quot; unique_id=&quot;10010&quot;&gt;&lt;property id=&quot;20148&quot; value=&quot;5&quot;/&gt;&lt;property id=&quot;20300&quot; value=&quot;Slide 6 - &amp;quot;Specialization is a Trade-off for Growth&amp;quot;&quot;/&gt;&lt;property id=&quot;20307&quot; value=&quot;380&quot;/&gt;&lt;/object&gt;&lt;object type=&quot;3&quot; unique_id=&quot;10011&quot;&gt;&lt;property id=&quot;20148&quot; value=&quot;5&quot;/&gt;&lt;property id=&quot;20300&quot; value=&quot;Slide 8 - &amp;quot;How do cells specialize?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Cells specialize based on the genes they express&amp;quot;&quot;/&gt;&lt;property id=&quot;20307&quot; value=&quot;383&quot;/&gt;&lt;/object&gt;&lt;object type=&quot;3&quot; unique_id=&quot;10013&quot;&gt;&lt;property id=&quot;20148&quot; value=&quot;5&quot;/&gt;&lt;property id=&quot;20300&quot; value=&quot;Slide 11 - &amp;quot;A quick review of molecular dogma&amp;quot;&quot;/&gt;&lt;property id=&quot;20307&quot; value=&quot;384&quot;/&gt;&lt;/object&gt;&lt;object type=&quot;3&quot; unique_id=&quot;10014&quot;&gt;&lt;property id=&quot;20148&quot; value=&quot;5&quot;/&gt;&lt;property id=&quot;20300&quot; value=&quot;Slide 12 - &amp;quot;Transcription factors determine which genes get expressed &amp;quot;&quot;/&gt;&lt;property id=&quot;20307&quot; value=&quot;367&quot;/&gt;&lt;/object&gt;&lt;object type=&quot;3&quot; unique_id=&quot;10015&quot;&gt;&lt;property id=&quot;20148&quot; value=&quot;5&quot;/&gt;&lt;property id=&quot;20300&quot; value=&quot;Slide 13 - &amp;quot;Different cells express different genes by using different combinations of transcription factors&amp;quot;&quot;/&gt;&lt;property id=&quot;20307&quot; value=&quot;373&quot;/&gt;&lt;/object&gt;&lt;object type=&quot;3&quot; unique_id=&quot;10016&quot;&gt;&lt;property id=&quot;20148&quot; value=&quot;5&quot;/&gt;&lt;property id=&quot;20300&quot; value=&quot;Slide 14 - &amp;quot;But, transcription factors need DNA to be ‘open’ for expression&amp;quot;&quot;/&gt;&lt;property id=&quot;20307&quot; value=&quot;368&quot;/&gt;&lt;/object&gt;&lt;object type=&quot;3&quot; unique_id=&quot;10017&quot;&gt;&lt;property id=&quot;20148&quot; value=&quot;5&quot;/&gt;&lt;property id=&quot;20300&quot; value=&quot;Slide 16 - &amp;quot;How does DNA ‘open’ for expression?&amp;quot;&quot;/&gt;&lt;property id=&quot;20307&quot; value=&quot;369&quot;/&gt;&lt;/object&gt;&lt;object type=&quot;3&quot; unique_id=&quot;10018&quot;&gt;&lt;property id=&quot;20148&quot; value=&quot;5&quot;/&gt;&lt;property id=&quot;20300&quot; value=&quot;Slide 15 - &amp;quot;Regulating whether DNA is ‘open’ determines which genes are expressed&amp;quot;&quot;/&gt;&lt;property id=&quot;20307&quot; value=&quot;370&quot;/&gt;&lt;/object&gt;&lt;object type=&quot;3&quot; unique_id=&quot;10019&quot;&gt;&lt;property id=&quot;20148&quot; value=&quot;5&quot;/&gt;&lt;property id=&quot;20300&quot; value=&quot;Slide 17 - &amp;quot;Another way of regulating gene expression is to ‘close’ DNA&amp;quot;&quot;/&gt;&lt;property id=&quot;20307&quot; value=&quot;371&quot;/&gt;&lt;/object&gt;&lt;object type=&quot;3&quot; unique_id=&quot;10021&quot;&gt;&lt;property id=&quot;20148&quot; value=&quot;5&quot;/&gt;&lt;property id=&quot;20300&quot; value=&quot;Slide 19 - &amp;quot;Activity:&amp;quot;&quot;/&gt;&lt;property id=&quot;20307&quot; value=&quot;343&quot;/&gt;&lt;/object&gt;&lt;object type=&quot;3&quot; unique_id=&quot;10022&quot;&gt;&lt;property id=&quot;20148&quot; value=&quot;5&quot;/&gt;&lt;property id=&quot;20300&quot; value=&quot;Slide 20 - &amp;quot;Wrap Up: Cancer cells open DNA&amp;quot;&quot;/&gt;&lt;property id=&quot;20307&quot; value=&quot;386&quot;/&gt;&lt;/object&gt;&lt;object type=&quot;3&quot; unique_id=&quot;10023&quot;&gt;&lt;property id=&quot;20148&quot; value=&quot;5&quot;/&gt;&lt;property id=&quot;20300&quot; value=&quot;Slide 21 - &amp;quot;In normal cells, specialization is  a one way trip!&amp;quot;&quot;/&gt;&lt;property id=&quot;20307&quot; value=&quot;375&quot;/&gt;&lt;/object&gt;&lt;object type=&quot;3&quot; unique_id=&quot;10025&quot;&gt;&lt;property id=&quot;20148&quot; value=&quot;5&quot;/&gt;&lt;property id=&quot;20300&quot; value=&quot;Slide 22 - &amp;quot;Cancer cells behave like stem cells&amp;quot;&quot;/&gt;&lt;property id=&quot;20307&quot; value=&quot;377&quot;/&gt;&lt;/object&gt;&lt;object type=&quot;3&quot; unique_id=&quot;10026&quot;&gt;&lt;property id=&quot;20148&quot; value=&quot;5&quot;/&gt;&lt;property id=&quot;20300&quot; value=&quot;Slide 23 - &amp;quot;Homework&amp;quot;&quot;/&gt;&lt;property id=&quot;20307&quot; value=&quot;352&quot;/&gt;&lt;/object&gt;&lt;object type=&quot;3&quot; unique_id=&quot;10442&quot;&gt;&lt;property id=&quot;20148&quot; value=&quot;5&quot;/&gt;&lt;property id=&quot;20300&quot; value=&quot;Slide 10 - &amp;quot;How do cells determine which genes to express?&amp;quot;&quot;/&gt;&lt;property id=&quot;20307&quot; value=&quot;388&quot;/&gt;&lt;/object&gt;&lt;object type=&quot;3&quot; unique_id=&quot;27316&quot;&gt;&lt;property id=&quot;20148&quot; value=&quot;5&quot;/&gt;&lt;property id=&quot;20300&quot; value=&quot;Slide 18 - &amp;quot;‘Closing’ DNA stops our ‘lawyer cell’ from becoming an ‘artist cell’!&amp;quot;&quot;/&gt;&lt;property id=&quot;20307&quot; value=&quot;389&quot;/&gt;&lt;/object&gt;&lt;object type=&quot;3&quot; unique_id=&quot;27538&quot;&gt;&lt;property id=&quot;20148&quot; value=&quot;5&quot;/&gt;&lt;property id=&quot;20300&quot; value=&quot;Slide 5 - &amp;quot;Once cells specialize (i.e. ‘lawyer cell’), they often stop replicating&amp;quot;&quot;/&gt;&lt;property id=&quot;20307&quot; value=&quot;390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template.thmx</Template>
  <TotalTime>42068</TotalTime>
  <Words>811</Words>
  <Application>Microsoft Macintosh PowerPoint</Application>
  <PresentationFormat>On-screen Show (4:3)</PresentationFormat>
  <Paragraphs>172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MD template</vt:lpstr>
      <vt:lpstr>PowerPoint Presentation</vt:lpstr>
      <vt:lpstr>Do Now</vt:lpstr>
      <vt:lpstr>Cells specialize like we do!</vt:lpstr>
      <vt:lpstr>Stem Cells are like “Babies”</vt:lpstr>
      <vt:lpstr>Once cells specialize, they become ‘terminally differentiated’</vt:lpstr>
      <vt:lpstr>Specialization is a trade-off for growth</vt:lpstr>
      <vt:lpstr>In most cases, a terminally differentiated ‘lawyer cell’ can’t become an ‘artist cell’</vt:lpstr>
      <vt:lpstr>How do cells specialize?</vt:lpstr>
      <vt:lpstr>Cells specialize based on the genes they express</vt:lpstr>
      <vt:lpstr>How do cells determine which genes to express?</vt:lpstr>
      <vt:lpstr>A quick review of molecular dogma</vt:lpstr>
      <vt:lpstr>Cells specialize by producing  specific sets of proteins</vt:lpstr>
      <vt:lpstr>Transcription factors control  gene expression</vt:lpstr>
      <vt:lpstr>But transcription factors need DNA to be ‘open’ to turn genes ON</vt:lpstr>
      <vt:lpstr>DNA ‘opening’ is regulated by modifying the histones </vt:lpstr>
      <vt:lpstr>How does DNA ‘open’ for expression?</vt:lpstr>
      <vt:lpstr>‘Closing’ DNA stops gene expression</vt:lpstr>
      <vt:lpstr>How would ‘closing’ DNA stop our ‘lawyer cell’ from becoming an ‘artist cell’?</vt:lpstr>
      <vt:lpstr>Activity:</vt:lpstr>
      <vt:lpstr>Wrap Up: DNA in cancer cells tends to be in the ‘open’ state </vt:lpstr>
      <vt:lpstr>Specialization is normally  a one way trip!</vt:lpstr>
      <vt:lpstr>Cancer cells behave like stem cells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Jane Newbold</cp:lastModifiedBy>
  <cp:revision>434</cp:revision>
  <cp:lastPrinted>2010-11-09T17:54:24Z</cp:lastPrinted>
  <dcterms:created xsi:type="dcterms:W3CDTF">2014-05-05T00:14:57Z</dcterms:created>
  <dcterms:modified xsi:type="dcterms:W3CDTF">2016-04-29T20:08:03Z</dcterms:modified>
</cp:coreProperties>
</file>